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35"/>
  </p:notesMasterIdLst>
  <p:sldIdLst>
    <p:sldId id="256" r:id="rId2"/>
    <p:sldId id="822" r:id="rId3"/>
    <p:sldId id="257" r:id="rId4"/>
    <p:sldId id="823" r:id="rId5"/>
    <p:sldId id="824" r:id="rId6"/>
    <p:sldId id="642" r:id="rId7"/>
    <p:sldId id="392" r:id="rId8"/>
    <p:sldId id="446" r:id="rId9"/>
    <p:sldId id="436" r:id="rId10"/>
    <p:sldId id="434" r:id="rId11"/>
    <p:sldId id="470" r:id="rId12"/>
    <p:sldId id="825" r:id="rId13"/>
    <p:sldId id="633" r:id="rId14"/>
    <p:sldId id="445" r:id="rId15"/>
    <p:sldId id="827" r:id="rId16"/>
    <p:sldId id="648" r:id="rId17"/>
    <p:sldId id="408" r:id="rId18"/>
    <p:sldId id="649" r:id="rId19"/>
    <p:sldId id="828" r:id="rId20"/>
    <p:sldId id="829" r:id="rId21"/>
    <p:sldId id="830" r:id="rId22"/>
    <p:sldId id="831" r:id="rId23"/>
    <p:sldId id="637" r:id="rId24"/>
    <p:sldId id="832" r:id="rId25"/>
    <p:sldId id="833" r:id="rId26"/>
    <p:sldId id="834" r:id="rId27"/>
    <p:sldId id="627" r:id="rId28"/>
    <p:sldId id="472" r:id="rId29"/>
    <p:sldId id="635" r:id="rId30"/>
    <p:sldId id="654" r:id="rId31"/>
    <p:sldId id="655" r:id="rId32"/>
    <p:sldId id="835" r:id="rId33"/>
    <p:sldId id="573" r:id="rId3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23"/>
    <p:restoredTop sz="94972"/>
  </p:normalViewPr>
  <p:slideViewPr>
    <p:cSldViewPr snapToGrid="0" snapToObjects="1">
      <p:cViewPr varScale="1">
        <p:scale>
          <a:sx n="88" d="100"/>
          <a:sy n="88" d="100"/>
        </p:scale>
        <p:origin x="216"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7.jpe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93590-BBD6-EF41-9BA1-3BC56C2B29DF}" type="datetimeFigureOut">
              <a:rPr lang="tr-TR" smtClean="0"/>
              <a:t>18.10.2021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126C77-60AF-A84D-964A-1C6F36599328}" type="slidenum">
              <a:rPr lang="tr-TR" smtClean="0"/>
              <a:t>‹#›</a:t>
            </a:fld>
            <a:endParaRPr lang="tr-TR"/>
          </a:p>
        </p:txBody>
      </p:sp>
    </p:spTree>
    <p:extLst>
      <p:ext uri="{BB962C8B-B14F-4D97-AF65-F5344CB8AC3E}">
        <p14:creationId xmlns:p14="http://schemas.microsoft.com/office/powerpoint/2010/main" val="3549401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AEF74F4-1011-444E-92C9-F32EEF5B88BE}"/>
              </a:ext>
            </a:extLst>
          </p:cNvPr>
          <p:cNvSpPr>
            <a:spLocks noGrp="1" noRot="1" noChangeAspect="1" noChangeArrowheads="1" noTextEdit="1"/>
          </p:cNvSpPr>
          <p:nvPr>
            <p:ph type="sldImg"/>
          </p:nvPr>
        </p:nvSpPr>
        <p:spPr>
          <a:xfrm>
            <a:off x="366713" y="711200"/>
            <a:ext cx="6056312" cy="3408363"/>
          </a:xfrm>
          <a:ln/>
        </p:spPr>
      </p:sp>
      <p:sp>
        <p:nvSpPr>
          <p:cNvPr id="26627" name="Rectangle 3">
            <a:extLst>
              <a:ext uri="{FF2B5EF4-FFF2-40B4-BE49-F238E27FC236}">
                <a16:creationId xmlns:a16="http://schemas.microsoft.com/office/drawing/2014/main" id="{F91879C1-04AA-3144-8822-91F750EBB5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1B561FD1-1545-194D-BFA5-237C64A0EAD7}"/>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28B8C363-8338-9E43-BB99-7454DADD0D46}" type="slidenum">
              <a:rPr lang="tr-TR" altLang="tr-TR" sz="1200" b="0"/>
              <a:pPr eaLnBrk="1" hangingPunct="1"/>
              <a:t>7</a:t>
            </a:fld>
            <a:endParaRPr lang="tr-TR" altLang="tr-TR" sz="1200" b="0"/>
          </a:p>
        </p:txBody>
      </p:sp>
      <p:sp>
        <p:nvSpPr>
          <p:cNvPr id="80899" name="Rectangle 2">
            <a:extLst>
              <a:ext uri="{FF2B5EF4-FFF2-40B4-BE49-F238E27FC236}">
                <a16:creationId xmlns:a16="http://schemas.microsoft.com/office/drawing/2014/main" id="{AB6A178C-11A3-4641-B997-8657CC0D0EA0}"/>
              </a:ext>
            </a:extLst>
          </p:cNvPr>
          <p:cNvSpPr>
            <a:spLocks noGrp="1" noRot="1" noChangeAspect="1" noChangeArrowheads="1" noTextEdit="1"/>
          </p:cNvSpPr>
          <p:nvPr>
            <p:ph type="sldImg"/>
          </p:nvPr>
        </p:nvSpPr>
        <p:spPr>
          <a:xfrm>
            <a:off x="366713" y="711200"/>
            <a:ext cx="6056312" cy="3408363"/>
          </a:xfrm>
          <a:ln/>
        </p:spPr>
      </p:sp>
      <p:sp>
        <p:nvSpPr>
          <p:cNvPr id="80900" name="Rectangle 3">
            <a:extLst>
              <a:ext uri="{FF2B5EF4-FFF2-40B4-BE49-F238E27FC236}">
                <a16:creationId xmlns:a16="http://schemas.microsoft.com/office/drawing/2014/main" id="{6D37B987-A165-514C-983A-4B4B5960D855}"/>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EA1CBB95-BC57-6E42-871D-02AB00A6E0F2}"/>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40C298C0-6B94-1D49-B7D3-53F3561AB8F4}" type="slidenum">
              <a:rPr lang="tr-TR" altLang="tr-TR" sz="1200" b="0"/>
              <a:pPr eaLnBrk="1" hangingPunct="1"/>
              <a:t>8</a:t>
            </a:fld>
            <a:endParaRPr lang="tr-TR" altLang="tr-TR" sz="1200" b="0"/>
          </a:p>
        </p:txBody>
      </p:sp>
      <p:sp>
        <p:nvSpPr>
          <p:cNvPr id="81923" name="Rectangle 2">
            <a:extLst>
              <a:ext uri="{FF2B5EF4-FFF2-40B4-BE49-F238E27FC236}">
                <a16:creationId xmlns:a16="http://schemas.microsoft.com/office/drawing/2014/main" id="{D5D9C4C6-6C51-8C4A-A3C6-5525199F2B7B}"/>
              </a:ext>
            </a:extLst>
          </p:cNvPr>
          <p:cNvSpPr>
            <a:spLocks noGrp="1" noRot="1" noChangeAspect="1" noChangeArrowheads="1" noTextEdit="1"/>
          </p:cNvSpPr>
          <p:nvPr>
            <p:ph type="sldImg"/>
          </p:nvPr>
        </p:nvSpPr>
        <p:spPr>
          <a:xfrm>
            <a:off x="366713" y="711200"/>
            <a:ext cx="6056312" cy="3408363"/>
          </a:xfrm>
          <a:ln/>
        </p:spPr>
      </p:sp>
      <p:sp>
        <p:nvSpPr>
          <p:cNvPr id="81924" name="Rectangle 3">
            <a:extLst>
              <a:ext uri="{FF2B5EF4-FFF2-40B4-BE49-F238E27FC236}">
                <a16:creationId xmlns:a16="http://schemas.microsoft.com/office/drawing/2014/main" id="{28DC0C6C-1B8E-D142-9F27-A1DA0B7FECA1}"/>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F9DCD4D1-4FAE-2A47-9C8F-D0FEF633D9DF}"/>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343A20FF-0F14-D746-9D80-AF5C0247690F}" type="slidenum">
              <a:rPr lang="tr-TR" altLang="tr-TR" sz="1200" b="0"/>
              <a:pPr eaLnBrk="1" hangingPunct="1"/>
              <a:t>9</a:t>
            </a:fld>
            <a:endParaRPr lang="tr-TR" altLang="tr-TR" sz="1200" b="0"/>
          </a:p>
        </p:txBody>
      </p:sp>
      <p:sp>
        <p:nvSpPr>
          <p:cNvPr id="82947" name="Rectangle 2">
            <a:extLst>
              <a:ext uri="{FF2B5EF4-FFF2-40B4-BE49-F238E27FC236}">
                <a16:creationId xmlns:a16="http://schemas.microsoft.com/office/drawing/2014/main" id="{B9720829-DA29-FC41-8542-73C2CAF1FD20}"/>
              </a:ext>
            </a:extLst>
          </p:cNvPr>
          <p:cNvSpPr>
            <a:spLocks noGrp="1" noRot="1" noChangeAspect="1" noChangeArrowheads="1" noTextEdit="1"/>
          </p:cNvSpPr>
          <p:nvPr>
            <p:ph type="sldImg"/>
          </p:nvPr>
        </p:nvSpPr>
        <p:spPr>
          <a:xfrm>
            <a:off x="587375" y="801688"/>
            <a:ext cx="5680075" cy="3195637"/>
          </a:xfrm>
          <a:ln w="12700" cap="flat">
            <a:solidFill>
              <a:schemeClr val="tx1"/>
            </a:solidFill>
          </a:ln>
        </p:spPr>
      </p:sp>
      <p:sp>
        <p:nvSpPr>
          <p:cNvPr id="82948" name="Rectangle 3">
            <a:extLst>
              <a:ext uri="{FF2B5EF4-FFF2-40B4-BE49-F238E27FC236}">
                <a16:creationId xmlns:a16="http://schemas.microsoft.com/office/drawing/2014/main" id="{DA275059-6760-FD46-AACA-F443C037583D}"/>
              </a:ext>
            </a:extLst>
          </p:cNvPr>
          <p:cNvSpPr>
            <a:spLocks noGrp="1" noChangeArrowheads="1"/>
          </p:cNvSpPr>
          <p:nvPr>
            <p:ph type="body" idx="1"/>
          </p:nvPr>
        </p:nvSpPr>
        <p:spPr>
          <a:xfrm>
            <a:off x="914400" y="4346575"/>
            <a:ext cx="5027613"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buFontTx/>
              <a:buChar char="•"/>
            </a:pPr>
            <a:r>
              <a:rPr lang="nl-NL" altLang="tr-TR">
                <a:latin typeface="Arial" panose="020B0604020202020204" pitchFamily="34" charset="0"/>
              </a:rPr>
              <a:t> ook: onderbrengen in JE!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1B7DD630-AC82-024D-BA9E-D1FF73CA531B}"/>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0848256E-8830-6E49-839C-366F2A0AE690}" type="slidenum">
              <a:rPr lang="tr-TR" altLang="tr-TR" sz="1200" b="0"/>
              <a:pPr eaLnBrk="1" hangingPunct="1"/>
              <a:t>11</a:t>
            </a:fld>
            <a:endParaRPr lang="tr-TR" altLang="tr-TR" sz="1200" b="0"/>
          </a:p>
        </p:txBody>
      </p:sp>
      <p:sp>
        <p:nvSpPr>
          <p:cNvPr id="83971" name="Rectangle 2">
            <a:extLst>
              <a:ext uri="{FF2B5EF4-FFF2-40B4-BE49-F238E27FC236}">
                <a16:creationId xmlns:a16="http://schemas.microsoft.com/office/drawing/2014/main" id="{23B07C00-2F6C-CB40-B6DA-2D41A14AEE3E}"/>
              </a:ext>
            </a:extLst>
          </p:cNvPr>
          <p:cNvSpPr>
            <a:spLocks noGrp="1" noRot="1" noChangeAspect="1" noChangeArrowheads="1" noTextEdit="1"/>
          </p:cNvSpPr>
          <p:nvPr>
            <p:ph type="sldImg"/>
          </p:nvPr>
        </p:nvSpPr>
        <p:spPr>
          <a:xfrm>
            <a:off x="366713" y="711200"/>
            <a:ext cx="6056312" cy="3408363"/>
          </a:xfrm>
          <a:ln/>
        </p:spPr>
      </p:sp>
      <p:sp>
        <p:nvSpPr>
          <p:cNvPr id="83972" name="Rectangle 3">
            <a:extLst>
              <a:ext uri="{FF2B5EF4-FFF2-40B4-BE49-F238E27FC236}">
                <a16:creationId xmlns:a16="http://schemas.microsoft.com/office/drawing/2014/main" id="{F8467584-292E-C44D-BDCE-55597EFCC25C}"/>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8679DF82-EBA3-864C-8233-3C48296085F5}"/>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77C3FB99-BA3E-9B4E-B7B0-FFC77DFFB657}" type="slidenum">
              <a:rPr lang="tr-TR" altLang="tr-TR" sz="1200" b="0"/>
              <a:pPr eaLnBrk="1" hangingPunct="1"/>
              <a:t>12</a:t>
            </a:fld>
            <a:endParaRPr lang="tr-TR" altLang="tr-TR" sz="1200" b="0"/>
          </a:p>
        </p:txBody>
      </p:sp>
      <p:sp>
        <p:nvSpPr>
          <p:cNvPr id="84995" name="Rectangle 2">
            <a:extLst>
              <a:ext uri="{FF2B5EF4-FFF2-40B4-BE49-F238E27FC236}">
                <a16:creationId xmlns:a16="http://schemas.microsoft.com/office/drawing/2014/main" id="{FA8AFFD6-0584-7C46-886E-AE561BAFB3BC}"/>
              </a:ext>
            </a:extLst>
          </p:cNvPr>
          <p:cNvSpPr>
            <a:spLocks noGrp="1" noRot="1" noChangeAspect="1" noChangeArrowheads="1" noTextEdit="1"/>
          </p:cNvSpPr>
          <p:nvPr>
            <p:ph type="sldImg"/>
          </p:nvPr>
        </p:nvSpPr>
        <p:spPr>
          <a:xfrm>
            <a:off x="366713" y="711200"/>
            <a:ext cx="6056312" cy="3408363"/>
          </a:xfrm>
          <a:ln/>
        </p:spPr>
      </p:sp>
      <p:sp>
        <p:nvSpPr>
          <p:cNvPr id="84996" name="Rectangle 3">
            <a:extLst>
              <a:ext uri="{FF2B5EF4-FFF2-40B4-BE49-F238E27FC236}">
                <a16:creationId xmlns:a16="http://schemas.microsoft.com/office/drawing/2014/main" id="{7AD85325-4108-F848-80AB-3D64B4DA9E52}"/>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64259175-2B40-3144-B7A4-07014914FB6B}"/>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25152111-01C3-094C-8D67-9E66A2B4DC71}" type="slidenum">
              <a:rPr lang="tr-TR" altLang="tr-TR" sz="1200" b="0"/>
              <a:pPr eaLnBrk="1" hangingPunct="1"/>
              <a:t>17</a:t>
            </a:fld>
            <a:endParaRPr lang="tr-TR" altLang="tr-TR" sz="1200" b="0"/>
          </a:p>
        </p:txBody>
      </p:sp>
      <p:sp>
        <p:nvSpPr>
          <p:cNvPr id="88067" name="Rectangle 2">
            <a:extLst>
              <a:ext uri="{FF2B5EF4-FFF2-40B4-BE49-F238E27FC236}">
                <a16:creationId xmlns:a16="http://schemas.microsoft.com/office/drawing/2014/main" id="{0CDD8E34-2A7D-1849-AA9C-014B036C354F}"/>
              </a:ext>
            </a:extLst>
          </p:cNvPr>
          <p:cNvSpPr>
            <a:spLocks noGrp="1" noRot="1" noChangeAspect="1" noChangeArrowheads="1" noTextEdit="1"/>
          </p:cNvSpPr>
          <p:nvPr>
            <p:ph type="sldImg"/>
          </p:nvPr>
        </p:nvSpPr>
        <p:spPr>
          <a:xfrm>
            <a:off x="366713" y="711200"/>
            <a:ext cx="6056312" cy="3408363"/>
          </a:xfrm>
          <a:ln/>
        </p:spPr>
      </p:sp>
      <p:sp>
        <p:nvSpPr>
          <p:cNvPr id="88068" name="Rectangle 3">
            <a:extLst>
              <a:ext uri="{FF2B5EF4-FFF2-40B4-BE49-F238E27FC236}">
                <a16:creationId xmlns:a16="http://schemas.microsoft.com/office/drawing/2014/main" id="{19FC382B-DBA8-F54E-91DF-27D543D83940}"/>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2F73CFC-9AFA-B547-8A29-9933C8271649}"/>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20F611F5-CF01-0943-8465-CFA6F39E9020}" type="slidenum">
              <a:rPr lang="tr-TR" altLang="tr-TR" sz="1200" b="0"/>
              <a:pPr eaLnBrk="1" hangingPunct="1"/>
              <a:t>18</a:t>
            </a:fld>
            <a:endParaRPr lang="tr-TR" altLang="tr-TR" sz="1200" b="0"/>
          </a:p>
        </p:txBody>
      </p:sp>
      <p:sp>
        <p:nvSpPr>
          <p:cNvPr id="89091" name="Rectangle 2">
            <a:extLst>
              <a:ext uri="{FF2B5EF4-FFF2-40B4-BE49-F238E27FC236}">
                <a16:creationId xmlns:a16="http://schemas.microsoft.com/office/drawing/2014/main" id="{C30384A1-28EF-4546-9942-2D1BADA737AA}"/>
              </a:ext>
            </a:extLst>
          </p:cNvPr>
          <p:cNvSpPr>
            <a:spLocks noGrp="1" noRot="1" noChangeAspect="1" noChangeArrowheads="1" noTextEdit="1"/>
          </p:cNvSpPr>
          <p:nvPr>
            <p:ph type="sldImg"/>
          </p:nvPr>
        </p:nvSpPr>
        <p:spPr>
          <a:xfrm>
            <a:off x="366713" y="711200"/>
            <a:ext cx="6056312" cy="3408363"/>
          </a:xfrm>
          <a:ln/>
        </p:spPr>
      </p:sp>
      <p:sp>
        <p:nvSpPr>
          <p:cNvPr id="89092" name="Rectangle 3">
            <a:extLst>
              <a:ext uri="{FF2B5EF4-FFF2-40B4-BE49-F238E27FC236}">
                <a16:creationId xmlns:a16="http://schemas.microsoft.com/office/drawing/2014/main" id="{8D90FB6D-A988-3C47-91B2-934D0AE3A4AF}"/>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4D4E80D4-BC38-0443-A074-23F154AFDB63}"/>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46C15FE9-FF16-2942-AE56-B3A552434D00}" type="slidenum">
              <a:rPr lang="tr-TR" altLang="tr-TR" sz="1200" b="0"/>
              <a:pPr eaLnBrk="1" hangingPunct="1"/>
              <a:t>19</a:t>
            </a:fld>
            <a:endParaRPr lang="tr-TR" altLang="tr-TR" sz="1200" b="0"/>
          </a:p>
        </p:txBody>
      </p:sp>
      <p:sp>
        <p:nvSpPr>
          <p:cNvPr id="90115" name="Rectangle 2">
            <a:extLst>
              <a:ext uri="{FF2B5EF4-FFF2-40B4-BE49-F238E27FC236}">
                <a16:creationId xmlns:a16="http://schemas.microsoft.com/office/drawing/2014/main" id="{7B43C130-686D-7B42-8749-318BF5067776}"/>
              </a:ext>
            </a:extLst>
          </p:cNvPr>
          <p:cNvSpPr>
            <a:spLocks noGrp="1" noRot="1" noChangeAspect="1" noChangeArrowheads="1" noTextEdit="1"/>
          </p:cNvSpPr>
          <p:nvPr>
            <p:ph type="sldImg"/>
          </p:nvPr>
        </p:nvSpPr>
        <p:spPr>
          <a:xfrm>
            <a:off x="366713" y="711200"/>
            <a:ext cx="6056312" cy="3408363"/>
          </a:xfrm>
          <a:ln/>
        </p:spPr>
      </p:sp>
      <p:sp>
        <p:nvSpPr>
          <p:cNvPr id="90116" name="Rectangle 3">
            <a:extLst>
              <a:ext uri="{FF2B5EF4-FFF2-40B4-BE49-F238E27FC236}">
                <a16:creationId xmlns:a16="http://schemas.microsoft.com/office/drawing/2014/main" id="{466F8425-9B33-154D-90CB-5FF5B7BC8162}"/>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51B61805-C8AE-E742-82F7-B068F276C13E}"/>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388EDF46-5DDA-DE4F-9332-2BEC3FF3CE1C}" type="slidenum">
              <a:rPr lang="tr-TR" altLang="tr-TR" sz="1200" b="0"/>
              <a:pPr eaLnBrk="1" hangingPunct="1"/>
              <a:t>20</a:t>
            </a:fld>
            <a:endParaRPr lang="tr-TR" altLang="tr-TR" sz="1200" b="0"/>
          </a:p>
        </p:txBody>
      </p:sp>
      <p:sp>
        <p:nvSpPr>
          <p:cNvPr id="91139" name="Rectangle 2">
            <a:extLst>
              <a:ext uri="{FF2B5EF4-FFF2-40B4-BE49-F238E27FC236}">
                <a16:creationId xmlns:a16="http://schemas.microsoft.com/office/drawing/2014/main" id="{624DCC3E-4F73-DE49-AE64-7F7660F7258D}"/>
              </a:ext>
            </a:extLst>
          </p:cNvPr>
          <p:cNvSpPr>
            <a:spLocks noGrp="1" noRot="1" noChangeAspect="1" noChangeArrowheads="1" noTextEdit="1"/>
          </p:cNvSpPr>
          <p:nvPr>
            <p:ph type="sldImg"/>
          </p:nvPr>
        </p:nvSpPr>
        <p:spPr>
          <a:xfrm>
            <a:off x="366713" y="711200"/>
            <a:ext cx="6056312" cy="3408363"/>
          </a:xfrm>
          <a:ln/>
        </p:spPr>
      </p:sp>
      <p:sp>
        <p:nvSpPr>
          <p:cNvPr id="91140" name="Rectangle 3">
            <a:extLst>
              <a:ext uri="{FF2B5EF4-FFF2-40B4-BE49-F238E27FC236}">
                <a16:creationId xmlns:a16="http://schemas.microsoft.com/office/drawing/2014/main" id="{56971DF9-EA85-5B41-99F6-79CB3609FE9A}"/>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07736F9C-22A8-D04A-8ABD-1AE4B2547CE1}"/>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EB79DFCE-6A7E-0544-A56C-BA55582D6A41}" type="slidenum">
              <a:rPr lang="tr-TR" altLang="tr-TR" sz="1200" b="0"/>
              <a:pPr eaLnBrk="1" hangingPunct="1"/>
              <a:t>21</a:t>
            </a:fld>
            <a:endParaRPr lang="tr-TR" altLang="tr-TR" sz="1200" b="0"/>
          </a:p>
        </p:txBody>
      </p:sp>
      <p:sp>
        <p:nvSpPr>
          <p:cNvPr id="92163" name="Rectangle 2">
            <a:extLst>
              <a:ext uri="{FF2B5EF4-FFF2-40B4-BE49-F238E27FC236}">
                <a16:creationId xmlns:a16="http://schemas.microsoft.com/office/drawing/2014/main" id="{4B362471-EDFB-E340-90EF-2E13EE5BF349}"/>
              </a:ext>
            </a:extLst>
          </p:cNvPr>
          <p:cNvSpPr>
            <a:spLocks noGrp="1" noRot="1" noChangeAspect="1" noChangeArrowheads="1" noTextEdit="1"/>
          </p:cNvSpPr>
          <p:nvPr>
            <p:ph type="sldImg"/>
          </p:nvPr>
        </p:nvSpPr>
        <p:spPr>
          <a:xfrm>
            <a:off x="366713" y="711200"/>
            <a:ext cx="6056312" cy="3408363"/>
          </a:xfrm>
          <a:ln/>
        </p:spPr>
      </p:sp>
      <p:sp>
        <p:nvSpPr>
          <p:cNvPr id="92164" name="Rectangle 3">
            <a:extLst>
              <a:ext uri="{FF2B5EF4-FFF2-40B4-BE49-F238E27FC236}">
                <a16:creationId xmlns:a16="http://schemas.microsoft.com/office/drawing/2014/main" id="{C2FDAA99-48F1-9A4C-AF2B-E8A596245A16}"/>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B0E4FCA9-B07B-7740-A93D-5F00C7968BC5}"/>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02B075D3-45B1-084B-89BE-C13A6B67B938}" type="slidenum">
              <a:rPr lang="tr-TR" altLang="tr-TR" sz="1200" b="0"/>
              <a:pPr eaLnBrk="1" hangingPunct="1"/>
              <a:t>22</a:t>
            </a:fld>
            <a:endParaRPr lang="tr-TR" altLang="tr-TR" sz="1200" b="0"/>
          </a:p>
        </p:txBody>
      </p:sp>
      <p:sp>
        <p:nvSpPr>
          <p:cNvPr id="93187" name="Rectangle 2">
            <a:extLst>
              <a:ext uri="{FF2B5EF4-FFF2-40B4-BE49-F238E27FC236}">
                <a16:creationId xmlns:a16="http://schemas.microsoft.com/office/drawing/2014/main" id="{CDE64C29-80FE-ED49-8D30-E855F758125B}"/>
              </a:ext>
            </a:extLst>
          </p:cNvPr>
          <p:cNvSpPr>
            <a:spLocks noGrp="1" noRot="1" noChangeAspect="1" noChangeArrowheads="1" noTextEdit="1"/>
          </p:cNvSpPr>
          <p:nvPr>
            <p:ph type="sldImg"/>
          </p:nvPr>
        </p:nvSpPr>
        <p:spPr>
          <a:xfrm>
            <a:off x="366713" y="711200"/>
            <a:ext cx="6056312" cy="3408363"/>
          </a:xfrm>
          <a:ln/>
        </p:spPr>
      </p:sp>
      <p:sp>
        <p:nvSpPr>
          <p:cNvPr id="93188" name="Rectangle 3">
            <a:extLst>
              <a:ext uri="{FF2B5EF4-FFF2-40B4-BE49-F238E27FC236}">
                <a16:creationId xmlns:a16="http://schemas.microsoft.com/office/drawing/2014/main" id="{E0A68949-323B-904C-9B42-D47B4B28DE76}"/>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63C3B97D-EE7B-064F-A05E-435631CDAE0A}"/>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7D204074-6DA5-BF4A-B93C-F5824D31D24F}" type="slidenum">
              <a:rPr lang="tr-TR" altLang="tr-TR" sz="1200" b="0"/>
              <a:pPr eaLnBrk="1" hangingPunct="1"/>
              <a:t>23</a:t>
            </a:fld>
            <a:endParaRPr lang="tr-TR" altLang="tr-TR" sz="1200" b="0"/>
          </a:p>
        </p:txBody>
      </p:sp>
      <p:sp>
        <p:nvSpPr>
          <p:cNvPr id="94211" name="Rectangle 2">
            <a:extLst>
              <a:ext uri="{FF2B5EF4-FFF2-40B4-BE49-F238E27FC236}">
                <a16:creationId xmlns:a16="http://schemas.microsoft.com/office/drawing/2014/main" id="{3E636C22-1ACE-8A4D-B5FF-164456DFFE98}"/>
              </a:ext>
            </a:extLst>
          </p:cNvPr>
          <p:cNvSpPr>
            <a:spLocks noGrp="1" noRot="1" noChangeAspect="1" noChangeArrowheads="1" noTextEdit="1"/>
          </p:cNvSpPr>
          <p:nvPr>
            <p:ph type="sldImg"/>
          </p:nvPr>
        </p:nvSpPr>
        <p:spPr>
          <a:xfrm>
            <a:off x="366713" y="711200"/>
            <a:ext cx="6056312" cy="3408363"/>
          </a:xfrm>
          <a:ln/>
        </p:spPr>
      </p:sp>
      <p:sp>
        <p:nvSpPr>
          <p:cNvPr id="94212" name="Rectangle 3">
            <a:extLst>
              <a:ext uri="{FF2B5EF4-FFF2-40B4-BE49-F238E27FC236}">
                <a16:creationId xmlns:a16="http://schemas.microsoft.com/office/drawing/2014/main" id="{7E042B1C-02E9-3649-A235-2361213007AB}"/>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6A35303E-2E5C-AD4B-9EEB-BBACAB8C2E48}"/>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1C0E1C59-12E1-E347-B388-121457839980}" type="slidenum">
              <a:rPr lang="tr-TR" altLang="tr-TR" sz="1200" b="0"/>
              <a:pPr eaLnBrk="1" hangingPunct="1"/>
              <a:t>24</a:t>
            </a:fld>
            <a:endParaRPr lang="tr-TR" altLang="tr-TR" sz="1200" b="0"/>
          </a:p>
        </p:txBody>
      </p:sp>
      <p:sp>
        <p:nvSpPr>
          <p:cNvPr id="95235" name="Rectangle 7">
            <a:extLst>
              <a:ext uri="{FF2B5EF4-FFF2-40B4-BE49-F238E27FC236}">
                <a16:creationId xmlns:a16="http://schemas.microsoft.com/office/drawing/2014/main" id="{76D3F987-C825-7E47-992B-6D4D28659C63}"/>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r" eaLnBrk="1" hangingPunct="1"/>
            <a:fld id="{673B7DEE-2275-B449-8D7B-2E2364FC5739}" type="slidenum">
              <a:rPr lang="tr-TR" altLang="tr-TR" sz="1200" b="0"/>
              <a:pPr algn="r" eaLnBrk="1" hangingPunct="1"/>
              <a:t>24</a:t>
            </a:fld>
            <a:endParaRPr lang="tr-TR" altLang="tr-TR" sz="1200" b="0"/>
          </a:p>
        </p:txBody>
      </p:sp>
      <p:sp>
        <p:nvSpPr>
          <p:cNvPr id="95236" name="Rectangle 2">
            <a:extLst>
              <a:ext uri="{FF2B5EF4-FFF2-40B4-BE49-F238E27FC236}">
                <a16:creationId xmlns:a16="http://schemas.microsoft.com/office/drawing/2014/main" id="{B38B18F9-64B3-E94D-8FA7-75206F81DBA3}"/>
              </a:ext>
            </a:extLst>
          </p:cNvPr>
          <p:cNvSpPr>
            <a:spLocks noGrp="1" noRot="1" noChangeAspect="1" noChangeArrowheads="1" noTextEdit="1"/>
          </p:cNvSpPr>
          <p:nvPr>
            <p:ph type="sldImg"/>
          </p:nvPr>
        </p:nvSpPr>
        <p:spPr>
          <a:xfrm>
            <a:off x="366713" y="711200"/>
            <a:ext cx="6056312" cy="3408363"/>
          </a:xfrm>
          <a:ln/>
        </p:spPr>
      </p:sp>
      <p:sp>
        <p:nvSpPr>
          <p:cNvPr id="95237" name="Rectangle 3">
            <a:extLst>
              <a:ext uri="{FF2B5EF4-FFF2-40B4-BE49-F238E27FC236}">
                <a16:creationId xmlns:a16="http://schemas.microsoft.com/office/drawing/2014/main" id="{D84DF4F8-E9B3-344D-9B4A-48CC7E4000CA}"/>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B6622A03-8F72-9F44-96D3-8767ADA099D3}"/>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410B44D1-C4E2-4245-9F81-E56CE8979095}" type="slidenum">
              <a:rPr lang="tr-TR" altLang="tr-TR" sz="1200" b="0"/>
              <a:pPr eaLnBrk="1" hangingPunct="1"/>
              <a:t>25</a:t>
            </a:fld>
            <a:endParaRPr lang="tr-TR" altLang="tr-TR" sz="1200" b="0"/>
          </a:p>
        </p:txBody>
      </p:sp>
      <p:sp>
        <p:nvSpPr>
          <p:cNvPr id="96259" name="Rectangle 7">
            <a:extLst>
              <a:ext uri="{FF2B5EF4-FFF2-40B4-BE49-F238E27FC236}">
                <a16:creationId xmlns:a16="http://schemas.microsoft.com/office/drawing/2014/main" id="{F2625772-C2CD-5B49-9343-44EACA98CFF0}"/>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r" eaLnBrk="1" hangingPunct="1"/>
            <a:fld id="{232B9340-F394-1346-8AA3-1B60DB7C953B}" type="slidenum">
              <a:rPr lang="tr-TR" altLang="tr-TR" sz="1200" b="0"/>
              <a:pPr algn="r" eaLnBrk="1" hangingPunct="1"/>
              <a:t>25</a:t>
            </a:fld>
            <a:endParaRPr lang="tr-TR" altLang="tr-TR" sz="1200" b="0"/>
          </a:p>
        </p:txBody>
      </p:sp>
      <p:sp>
        <p:nvSpPr>
          <p:cNvPr id="96260" name="Rectangle 2">
            <a:extLst>
              <a:ext uri="{FF2B5EF4-FFF2-40B4-BE49-F238E27FC236}">
                <a16:creationId xmlns:a16="http://schemas.microsoft.com/office/drawing/2014/main" id="{BFC9FA81-D356-4B46-9C7F-C62B779AACAE}"/>
              </a:ext>
            </a:extLst>
          </p:cNvPr>
          <p:cNvSpPr>
            <a:spLocks noGrp="1" noRot="1" noChangeAspect="1" noChangeArrowheads="1" noTextEdit="1"/>
          </p:cNvSpPr>
          <p:nvPr>
            <p:ph type="sldImg"/>
          </p:nvPr>
        </p:nvSpPr>
        <p:spPr>
          <a:xfrm>
            <a:off x="366713" y="711200"/>
            <a:ext cx="6056312" cy="3408363"/>
          </a:xfrm>
          <a:ln/>
        </p:spPr>
      </p:sp>
      <p:sp>
        <p:nvSpPr>
          <p:cNvPr id="96261" name="Rectangle 3">
            <a:extLst>
              <a:ext uri="{FF2B5EF4-FFF2-40B4-BE49-F238E27FC236}">
                <a16:creationId xmlns:a16="http://schemas.microsoft.com/office/drawing/2014/main" id="{BF66F5E1-60B4-1348-8F6B-4D612D02BF54}"/>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97189BBC-620D-C048-A1E0-75FEC9230A00}"/>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B94F3DB3-6A26-CE4E-9DF1-D842EB05E16A}" type="slidenum">
              <a:rPr lang="tr-TR" altLang="tr-TR" sz="1200" b="0"/>
              <a:pPr eaLnBrk="1" hangingPunct="1"/>
              <a:t>26</a:t>
            </a:fld>
            <a:endParaRPr lang="tr-TR" altLang="tr-TR" sz="1200" b="0"/>
          </a:p>
        </p:txBody>
      </p:sp>
      <p:sp>
        <p:nvSpPr>
          <p:cNvPr id="97283" name="Rectangle 7">
            <a:extLst>
              <a:ext uri="{FF2B5EF4-FFF2-40B4-BE49-F238E27FC236}">
                <a16:creationId xmlns:a16="http://schemas.microsoft.com/office/drawing/2014/main" id="{4AF79D4F-FAD1-274F-B39B-A5DFCE83E963}"/>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r" eaLnBrk="1" hangingPunct="1"/>
            <a:fld id="{0B6278A1-AE68-5644-9B8E-33B9D0B7DB70}" type="slidenum">
              <a:rPr lang="tr-TR" altLang="tr-TR" sz="1200" b="0"/>
              <a:pPr algn="r" eaLnBrk="1" hangingPunct="1"/>
              <a:t>26</a:t>
            </a:fld>
            <a:endParaRPr lang="tr-TR" altLang="tr-TR" sz="1200" b="0"/>
          </a:p>
        </p:txBody>
      </p:sp>
      <p:sp>
        <p:nvSpPr>
          <p:cNvPr id="97284" name="Rectangle 2">
            <a:extLst>
              <a:ext uri="{FF2B5EF4-FFF2-40B4-BE49-F238E27FC236}">
                <a16:creationId xmlns:a16="http://schemas.microsoft.com/office/drawing/2014/main" id="{3699BF66-50DE-6349-9422-1047264A8873}"/>
              </a:ext>
            </a:extLst>
          </p:cNvPr>
          <p:cNvSpPr>
            <a:spLocks noGrp="1" noRot="1" noChangeAspect="1" noChangeArrowheads="1" noTextEdit="1"/>
          </p:cNvSpPr>
          <p:nvPr>
            <p:ph type="sldImg"/>
          </p:nvPr>
        </p:nvSpPr>
        <p:spPr>
          <a:xfrm>
            <a:off x="366713" y="711200"/>
            <a:ext cx="6056312" cy="3408363"/>
          </a:xfrm>
          <a:ln/>
        </p:spPr>
      </p:sp>
      <p:sp>
        <p:nvSpPr>
          <p:cNvPr id="97285" name="Rectangle 3">
            <a:extLst>
              <a:ext uri="{FF2B5EF4-FFF2-40B4-BE49-F238E27FC236}">
                <a16:creationId xmlns:a16="http://schemas.microsoft.com/office/drawing/2014/main" id="{A115F068-9A4D-0845-B1DC-ECD38175C887}"/>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69F02B3C-9835-554E-8311-8957A59CC2EF}"/>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E35EBF8E-96CB-0244-9724-A002E8923D76}" type="slidenum">
              <a:rPr lang="tr-TR" altLang="tr-TR" sz="1200" b="0"/>
              <a:pPr eaLnBrk="1" hangingPunct="1"/>
              <a:t>27</a:t>
            </a:fld>
            <a:endParaRPr lang="tr-TR" altLang="tr-TR" sz="1200" b="0"/>
          </a:p>
        </p:txBody>
      </p:sp>
      <p:sp>
        <p:nvSpPr>
          <p:cNvPr id="98307" name="Rectangle 2">
            <a:extLst>
              <a:ext uri="{FF2B5EF4-FFF2-40B4-BE49-F238E27FC236}">
                <a16:creationId xmlns:a16="http://schemas.microsoft.com/office/drawing/2014/main" id="{1386CF60-EADA-A14A-BD46-D2E8A02DFA6C}"/>
              </a:ext>
            </a:extLst>
          </p:cNvPr>
          <p:cNvSpPr>
            <a:spLocks noGrp="1" noRot="1" noChangeAspect="1" noChangeArrowheads="1" noTextEdit="1"/>
          </p:cNvSpPr>
          <p:nvPr>
            <p:ph type="sldImg"/>
          </p:nvPr>
        </p:nvSpPr>
        <p:spPr>
          <a:xfrm>
            <a:off x="366713" y="711200"/>
            <a:ext cx="6056312" cy="3408363"/>
          </a:xfrm>
          <a:ln/>
        </p:spPr>
      </p:sp>
      <p:sp>
        <p:nvSpPr>
          <p:cNvPr id="98308" name="Rectangle 3">
            <a:extLst>
              <a:ext uri="{FF2B5EF4-FFF2-40B4-BE49-F238E27FC236}">
                <a16:creationId xmlns:a16="http://schemas.microsoft.com/office/drawing/2014/main" id="{A8BF38E6-2580-C34C-ACFE-31D78FEBA03A}"/>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3D37EDC-530C-6049-A7B1-79ACB94B8BEF}"/>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609551F6-2A18-AB4D-827C-5938D6590F4B}" type="slidenum">
              <a:rPr lang="tr-TR" altLang="tr-TR" sz="1200" b="0"/>
              <a:pPr eaLnBrk="1" hangingPunct="1"/>
              <a:t>28</a:t>
            </a:fld>
            <a:endParaRPr lang="tr-TR" altLang="tr-TR" sz="1200" b="0"/>
          </a:p>
        </p:txBody>
      </p:sp>
      <p:sp>
        <p:nvSpPr>
          <p:cNvPr id="99331" name="Rectangle 2">
            <a:extLst>
              <a:ext uri="{FF2B5EF4-FFF2-40B4-BE49-F238E27FC236}">
                <a16:creationId xmlns:a16="http://schemas.microsoft.com/office/drawing/2014/main" id="{B8556472-B113-F24A-86A4-0FE0B895B5FF}"/>
              </a:ext>
            </a:extLst>
          </p:cNvPr>
          <p:cNvSpPr>
            <a:spLocks noGrp="1" noRot="1" noChangeAspect="1" noChangeArrowheads="1" noTextEdit="1"/>
          </p:cNvSpPr>
          <p:nvPr>
            <p:ph type="sldImg"/>
          </p:nvPr>
        </p:nvSpPr>
        <p:spPr>
          <a:xfrm>
            <a:off x="366713" y="711200"/>
            <a:ext cx="6056312" cy="3408363"/>
          </a:xfrm>
          <a:ln/>
        </p:spPr>
      </p:sp>
      <p:sp>
        <p:nvSpPr>
          <p:cNvPr id="99332" name="Rectangle 3">
            <a:extLst>
              <a:ext uri="{FF2B5EF4-FFF2-40B4-BE49-F238E27FC236}">
                <a16:creationId xmlns:a16="http://schemas.microsoft.com/office/drawing/2014/main" id="{A83C4E3E-4745-6A4A-8981-B15460532B3D}"/>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E5881CE3-C6B5-1F44-8072-3593389A597D}"/>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B2CF4FC1-7A95-C94E-9885-DF92FC05C25F}" type="slidenum">
              <a:rPr lang="tr-TR" altLang="tr-TR" sz="1200" b="0"/>
              <a:pPr eaLnBrk="1" hangingPunct="1"/>
              <a:t>29</a:t>
            </a:fld>
            <a:endParaRPr lang="tr-TR" altLang="tr-TR" sz="1200" b="0"/>
          </a:p>
        </p:txBody>
      </p:sp>
      <p:sp>
        <p:nvSpPr>
          <p:cNvPr id="103427" name="Rectangle 2">
            <a:extLst>
              <a:ext uri="{FF2B5EF4-FFF2-40B4-BE49-F238E27FC236}">
                <a16:creationId xmlns:a16="http://schemas.microsoft.com/office/drawing/2014/main" id="{61C9EB20-D7BC-EC4A-9617-A99594E1C24D}"/>
              </a:ext>
            </a:extLst>
          </p:cNvPr>
          <p:cNvSpPr>
            <a:spLocks noGrp="1" noRot="1" noChangeAspect="1" noChangeArrowheads="1" noTextEdit="1"/>
          </p:cNvSpPr>
          <p:nvPr>
            <p:ph type="sldImg"/>
          </p:nvPr>
        </p:nvSpPr>
        <p:spPr>
          <a:xfrm>
            <a:off x="366713" y="711200"/>
            <a:ext cx="6056312" cy="3408363"/>
          </a:xfrm>
          <a:ln/>
        </p:spPr>
      </p:sp>
      <p:sp>
        <p:nvSpPr>
          <p:cNvPr id="103428" name="Rectangle 3">
            <a:extLst>
              <a:ext uri="{FF2B5EF4-FFF2-40B4-BE49-F238E27FC236}">
                <a16:creationId xmlns:a16="http://schemas.microsoft.com/office/drawing/2014/main" id="{A69E48C2-2B44-6649-A550-735DD602107B}"/>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08718CC0-A9FE-2148-9C76-2724760EBFDC}"/>
              </a:ext>
            </a:extLst>
          </p:cNvPr>
          <p:cNvSpPr>
            <a:spLocks noGrp="1" noChangeArrowheads="1"/>
          </p:cNvSpPr>
          <p:nvPr>
            <p:ph type="sldNum" sz="quarter" idx="5"/>
          </p:nvPr>
        </p:nvSpPr>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fld id="{19AADE58-519B-904A-9876-65910BBE7FD6}" type="slidenum">
              <a:rPr lang="tr-TR" altLang="tr-TR" sz="1200" b="0"/>
              <a:pPr eaLnBrk="1" hangingPunct="1"/>
              <a:t>33</a:t>
            </a:fld>
            <a:endParaRPr lang="tr-TR" altLang="tr-TR" sz="1200" b="0"/>
          </a:p>
        </p:txBody>
      </p:sp>
      <p:sp>
        <p:nvSpPr>
          <p:cNvPr id="104451" name="Rectangle 2">
            <a:extLst>
              <a:ext uri="{FF2B5EF4-FFF2-40B4-BE49-F238E27FC236}">
                <a16:creationId xmlns:a16="http://schemas.microsoft.com/office/drawing/2014/main" id="{C98E6108-A58B-F74A-A64F-226882FEC873}"/>
              </a:ext>
            </a:extLst>
          </p:cNvPr>
          <p:cNvSpPr>
            <a:spLocks noGrp="1" noRot="1" noChangeAspect="1" noChangeArrowheads="1" noTextEdit="1"/>
          </p:cNvSpPr>
          <p:nvPr>
            <p:ph type="sldImg"/>
          </p:nvPr>
        </p:nvSpPr>
        <p:spPr>
          <a:xfrm>
            <a:off x="366713" y="711200"/>
            <a:ext cx="6056312" cy="3408363"/>
          </a:xfrm>
          <a:ln/>
        </p:spPr>
      </p:sp>
      <p:sp>
        <p:nvSpPr>
          <p:cNvPr id="104452" name="Rectangle 3">
            <a:extLst>
              <a:ext uri="{FF2B5EF4-FFF2-40B4-BE49-F238E27FC236}">
                <a16:creationId xmlns:a16="http://schemas.microsoft.com/office/drawing/2014/main" id="{6C1AD2FC-1263-3A43-934D-87C80CB05EA2}"/>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10/18/21</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7627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750537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53468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17127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61852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655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76200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99803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89173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086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10/18/21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21164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914400" y="609600"/>
            <a:ext cx="10363200" cy="1143000"/>
          </a:xfrm>
        </p:spPr>
        <p:txBody>
          <a:bodyPr/>
          <a:lstStyle/>
          <a:p>
            <a:r>
              <a:rPr lang="tr-TR"/>
              <a:t>Asıl başlık stili için tıklatın</a:t>
            </a:r>
          </a:p>
        </p:txBody>
      </p:sp>
      <p:sp>
        <p:nvSpPr>
          <p:cNvPr id="3" name="2 Tablo Yer Tutucusu"/>
          <p:cNvSpPr>
            <a:spLocks noGrp="1"/>
          </p:cNvSpPr>
          <p:nvPr>
            <p:ph type="tbl" idx="1"/>
          </p:nvPr>
        </p:nvSpPr>
        <p:spPr>
          <a:xfrm>
            <a:off x="914400" y="1981200"/>
            <a:ext cx="10363200" cy="4114800"/>
          </a:xfrm>
        </p:spPr>
        <p:txBody>
          <a:bodyPr/>
          <a:lstStyle/>
          <a:p>
            <a:pPr lvl="0"/>
            <a:endParaRPr lang="tr-TR" noProof="0"/>
          </a:p>
        </p:txBody>
      </p:sp>
      <p:sp>
        <p:nvSpPr>
          <p:cNvPr id="4" name="Rectangle 4">
            <a:extLst>
              <a:ext uri="{FF2B5EF4-FFF2-40B4-BE49-F238E27FC236}">
                <a16:creationId xmlns:a16="http://schemas.microsoft.com/office/drawing/2014/main" id="{3EE35ABF-CFB0-254B-9570-EF8203F16751}"/>
              </a:ext>
            </a:extLst>
          </p:cNvPr>
          <p:cNvSpPr>
            <a:spLocks noGrp="1" noChangeArrowheads="1"/>
          </p:cNvSpPr>
          <p:nvPr>
            <p:ph type="dt" sz="half" idx="10"/>
          </p:nvPr>
        </p:nvSpPr>
        <p:spPr>
          <a:ln/>
        </p:spPr>
        <p:txBody>
          <a:bodyPr/>
          <a:lstStyle>
            <a:lvl1pPr>
              <a:defRPr/>
            </a:lvl1pPr>
          </a:lstStyle>
          <a:p>
            <a:pPr>
              <a:defRPr/>
            </a:pPr>
            <a:fld id="{145B5146-B461-0A49-8F6F-EABB78B1D74A}" type="datetime8">
              <a:rPr lang="tr-TR"/>
              <a:pPr>
                <a:defRPr/>
              </a:pPr>
              <a:t>18.10.2021 16:19</a:t>
            </a:fld>
            <a:endParaRPr lang="en-GB"/>
          </a:p>
        </p:txBody>
      </p:sp>
      <p:sp>
        <p:nvSpPr>
          <p:cNvPr id="5" name="Rectangle 5">
            <a:extLst>
              <a:ext uri="{FF2B5EF4-FFF2-40B4-BE49-F238E27FC236}">
                <a16:creationId xmlns:a16="http://schemas.microsoft.com/office/drawing/2014/main" id="{F1524B13-4161-4447-988D-C95B4F015585}"/>
              </a:ext>
            </a:extLst>
          </p:cNvPr>
          <p:cNvSpPr>
            <a:spLocks noGrp="1" noChangeArrowheads="1"/>
          </p:cNvSpPr>
          <p:nvPr>
            <p:ph type="ftr" sz="quarter" idx="11"/>
          </p:nvPr>
        </p:nvSpPr>
        <p:spPr>
          <a:ln/>
        </p:spPr>
        <p:txBody>
          <a:bodyPr/>
          <a:lstStyle>
            <a:lvl1pPr>
              <a:defRPr/>
            </a:lvl1pPr>
          </a:lstStyle>
          <a:p>
            <a:pPr>
              <a:defRPr/>
            </a:pPr>
            <a:r>
              <a:rPr lang="tr-TR"/>
              <a:t>İstatistiki Sınıflamalar ve Sınıflama Sunucusu</a:t>
            </a:r>
            <a:endParaRPr lang="en-GB"/>
          </a:p>
        </p:txBody>
      </p:sp>
    </p:spTree>
    <p:extLst>
      <p:ext uri="{BB962C8B-B14F-4D97-AF65-F5344CB8AC3E}">
        <p14:creationId xmlns:p14="http://schemas.microsoft.com/office/powerpoint/2010/main" val="6902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609600"/>
            <a:ext cx="10363200" cy="1143000"/>
          </a:xfrm>
        </p:spPr>
        <p:txBody>
          <a:bodyPr/>
          <a:lstStyle/>
          <a:p>
            <a:r>
              <a:rPr lang="tr-TR"/>
              <a:t>Asıl başlık stili için tıklatın</a:t>
            </a:r>
          </a:p>
        </p:txBody>
      </p:sp>
      <p:sp>
        <p:nvSpPr>
          <p:cNvPr id="3" name="2 Metin Yer Tutucusu"/>
          <p:cNvSpPr>
            <a:spLocks noGrp="1"/>
          </p:cNvSpPr>
          <p:nvPr>
            <p:ph type="body" sz="half" idx="1"/>
          </p:nvPr>
        </p:nvSpPr>
        <p:spPr>
          <a:xfrm>
            <a:off x="914400" y="1981200"/>
            <a:ext cx="508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981200"/>
            <a:ext cx="508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a:extLst>
              <a:ext uri="{FF2B5EF4-FFF2-40B4-BE49-F238E27FC236}">
                <a16:creationId xmlns:a16="http://schemas.microsoft.com/office/drawing/2014/main" id="{7902CF83-56AB-F348-B492-CF60ACF9B851}"/>
              </a:ext>
            </a:extLst>
          </p:cNvPr>
          <p:cNvSpPr>
            <a:spLocks noGrp="1" noChangeArrowheads="1"/>
          </p:cNvSpPr>
          <p:nvPr>
            <p:ph type="dt" sz="half" idx="10"/>
          </p:nvPr>
        </p:nvSpPr>
        <p:spPr>
          <a:ln/>
        </p:spPr>
        <p:txBody>
          <a:bodyPr/>
          <a:lstStyle>
            <a:lvl1pPr>
              <a:defRPr/>
            </a:lvl1pPr>
          </a:lstStyle>
          <a:p>
            <a:pPr>
              <a:defRPr/>
            </a:pPr>
            <a:fld id="{7AAC7CE5-EC45-BD44-9B8A-9CE7E38E894A}" type="datetime8">
              <a:rPr lang="tr-TR"/>
              <a:pPr>
                <a:defRPr/>
              </a:pPr>
              <a:t>18.10.2021 16:19</a:t>
            </a:fld>
            <a:endParaRPr lang="en-GB"/>
          </a:p>
        </p:txBody>
      </p:sp>
      <p:sp>
        <p:nvSpPr>
          <p:cNvPr id="6" name="Rectangle 5">
            <a:extLst>
              <a:ext uri="{FF2B5EF4-FFF2-40B4-BE49-F238E27FC236}">
                <a16:creationId xmlns:a16="http://schemas.microsoft.com/office/drawing/2014/main" id="{C1D27163-F437-9841-97DB-033291808037}"/>
              </a:ext>
            </a:extLst>
          </p:cNvPr>
          <p:cNvSpPr>
            <a:spLocks noGrp="1" noChangeArrowheads="1"/>
          </p:cNvSpPr>
          <p:nvPr>
            <p:ph type="ftr" sz="quarter" idx="11"/>
          </p:nvPr>
        </p:nvSpPr>
        <p:spPr>
          <a:ln/>
        </p:spPr>
        <p:txBody>
          <a:bodyPr/>
          <a:lstStyle>
            <a:lvl1pPr>
              <a:defRPr/>
            </a:lvl1pPr>
          </a:lstStyle>
          <a:p>
            <a:pPr>
              <a:defRPr/>
            </a:pPr>
            <a:r>
              <a:rPr lang="tr-TR"/>
              <a:t>İstatistiki Sınıflamalar ve Sınıflama Sunucusu</a:t>
            </a:r>
            <a:endParaRPr lang="en-GB"/>
          </a:p>
        </p:txBody>
      </p:sp>
    </p:spTree>
    <p:extLst>
      <p:ext uri="{BB962C8B-B14F-4D97-AF65-F5344CB8AC3E}">
        <p14:creationId xmlns:p14="http://schemas.microsoft.com/office/powerpoint/2010/main" val="141057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fourObj">
  <p:cSld name="Başlık, 4 İçerik">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2A0053A-4F4B-9E4F-8E44-DBCAA1F79878}"/>
              </a:ext>
            </a:extLst>
          </p:cNvPr>
          <p:cNvSpPr>
            <a:spLocks noChangeArrowheads="1"/>
          </p:cNvSpPr>
          <p:nvPr/>
        </p:nvSpPr>
        <p:spPr bwMode="auto">
          <a:xfrm>
            <a:off x="143934" y="176213"/>
            <a:ext cx="4320117" cy="360362"/>
          </a:xfrm>
          <a:prstGeom prst="rect">
            <a:avLst/>
          </a:prstGeom>
          <a:noFill/>
          <a:ln w="9525">
            <a:noFill/>
            <a:miter lim="800000"/>
            <a:headEnd/>
            <a:tailEnd/>
          </a:ln>
          <a:effectLst/>
        </p:spPr>
        <p:txBody>
          <a:bodyPr anchor="ctr"/>
          <a:lstStyle/>
          <a:p>
            <a:pPr algn="ctr">
              <a:defRPr/>
            </a:pPr>
            <a:br>
              <a:rPr lang="tr-TR" sz="1400">
                <a:solidFill>
                  <a:srgbClr val="AB2328"/>
                </a:solidFill>
                <a:latin typeface="Calibri" pitchFamily="34" charset="0"/>
                <a:cs typeface="+mn-cs"/>
              </a:rPr>
            </a:br>
            <a:r>
              <a:rPr lang="tr-TR" sz="1400">
                <a:solidFill>
                  <a:srgbClr val="AB2328"/>
                </a:solidFill>
                <a:latin typeface="Calibri" pitchFamily="34" charset="0"/>
                <a:cs typeface="+mn-cs"/>
              </a:rPr>
              <a:t>TÜRKİYE İSTATİSTİK KURUMU</a:t>
            </a:r>
          </a:p>
        </p:txBody>
      </p:sp>
      <p:pic>
        <p:nvPicPr>
          <p:cNvPr id="8" name="Picture 9" descr="logoLAR">
            <a:extLst>
              <a:ext uri="{FF2B5EF4-FFF2-40B4-BE49-F238E27FC236}">
                <a16:creationId xmlns:a16="http://schemas.microsoft.com/office/drawing/2014/main" id="{4A0A4C4E-CBBC-B84F-B93A-D0EDDDD84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6084" y="117476"/>
            <a:ext cx="90593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0">
            <a:extLst>
              <a:ext uri="{FF2B5EF4-FFF2-40B4-BE49-F238E27FC236}">
                <a16:creationId xmlns:a16="http://schemas.microsoft.com/office/drawing/2014/main" id="{29F2CE34-BACC-5D44-AE5A-FC733B8746BE}"/>
              </a:ext>
            </a:extLst>
          </p:cNvPr>
          <p:cNvSpPr>
            <a:spLocks noChangeShapeType="1"/>
          </p:cNvSpPr>
          <p:nvPr/>
        </p:nvSpPr>
        <p:spPr bwMode="auto">
          <a:xfrm>
            <a:off x="0" y="647700"/>
            <a:ext cx="12192000" cy="0"/>
          </a:xfrm>
          <a:prstGeom prst="line">
            <a:avLst/>
          </a:prstGeom>
          <a:noFill/>
          <a:ln w="19050">
            <a:solidFill>
              <a:srgbClr val="AB2328"/>
            </a:solidFill>
            <a:round/>
            <a:headEnd/>
            <a:tailEnd/>
          </a:ln>
          <a:effectLst>
            <a:outerShdw blurRad="50800" dir="780000" algn="ctr" rotWithShape="0">
              <a:schemeClr val="bg1"/>
            </a:outerShdw>
          </a:effectLst>
        </p:spPr>
        <p:txBody>
          <a:bodyPr/>
          <a:lstStyle/>
          <a:p>
            <a:pPr algn="ctr">
              <a:defRPr/>
            </a:pPr>
            <a:endParaRPr lang="tr-TR" sz="1800">
              <a:latin typeface="Arial" charset="0"/>
              <a:cs typeface="+mn-cs"/>
            </a:endParaRPr>
          </a:p>
        </p:txBody>
      </p:sp>
      <p:sp>
        <p:nvSpPr>
          <p:cNvPr id="10" name="Line 11">
            <a:extLst>
              <a:ext uri="{FF2B5EF4-FFF2-40B4-BE49-F238E27FC236}">
                <a16:creationId xmlns:a16="http://schemas.microsoft.com/office/drawing/2014/main" id="{689F6548-FB1F-5148-A7AD-B106756A99B8}"/>
              </a:ext>
            </a:extLst>
          </p:cNvPr>
          <p:cNvSpPr>
            <a:spLocks noChangeShapeType="1"/>
          </p:cNvSpPr>
          <p:nvPr/>
        </p:nvSpPr>
        <p:spPr bwMode="auto">
          <a:xfrm>
            <a:off x="0" y="6286500"/>
            <a:ext cx="12192000" cy="0"/>
          </a:xfrm>
          <a:prstGeom prst="line">
            <a:avLst/>
          </a:prstGeom>
          <a:noFill/>
          <a:ln w="19050">
            <a:solidFill>
              <a:srgbClr val="AB2328"/>
            </a:solidFill>
            <a:round/>
            <a:headEnd/>
            <a:tailEnd/>
          </a:ln>
          <a:effectLst>
            <a:outerShdw blurRad="127000" dist="152400" dir="5400000" sx="65000" sy="65000" algn="ctr" rotWithShape="0">
              <a:schemeClr val="bg1"/>
            </a:outerShdw>
          </a:effectLst>
        </p:spPr>
        <p:txBody>
          <a:bodyPr/>
          <a:lstStyle/>
          <a:p>
            <a:pPr algn="ctr">
              <a:defRPr/>
            </a:pPr>
            <a:endParaRPr lang="tr-TR" sz="1800">
              <a:latin typeface="Arial" charset="0"/>
              <a:cs typeface="+mn-cs"/>
            </a:endParaRPr>
          </a:p>
        </p:txBody>
      </p:sp>
      <p:sp>
        <p:nvSpPr>
          <p:cNvPr id="11" name="Rectangle 8">
            <a:extLst>
              <a:ext uri="{FF2B5EF4-FFF2-40B4-BE49-F238E27FC236}">
                <a16:creationId xmlns:a16="http://schemas.microsoft.com/office/drawing/2014/main" id="{7D7C0A60-2154-C34C-A0DA-A850FC8E65EB}"/>
              </a:ext>
            </a:extLst>
          </p:cNvPr>
          <p:cNvSpPr>
            <a:spLocks noChangeArrowheads="1"/>
          </p:cNvSpPr>
          <p:nvPr/>
        </p:nvSpPr>
        <p:spPr bwMode="auto">
          <a:xfrm>
            <a:off x="143933" y="6330951"/>
            <a:ext cx="5088467" cy="498475"/>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a:spAutoFit/>
          </a:bodyPr>
          <a:lstStyle/>
          <a:p>
            <a:pPr>
              <a:spcBef>
                <a:spcPct val="20000"/>
              </a:spcBef>
              <a:defRPr/>
            </a:pPr>
            <a:r>
              <a:rPr lang="tr-TR" sz="1200" dirty="0" err="1">
                <a:solidFill>
                  <a:srgbClr val="801A1E"/>
                </a:solidFill>
                <a:latin typeface="Calibri" pitchFamily="34" charset="0"/>
                <a:cs typeface="Arial" charset="0"/>
              </a:rPr>
              <a:t>Metaveri</a:t>
            </a:r>
            <a:r>
              <a:rPr lang="tr-TR" sz="1200" dirty="0">
                <a:solidFill>
                  <a:srgbClr val="801A1E"/>
                </a:solidFill>
                <a:latin typeface="Calibri" pitchFamily="34" charset="0"/>
                <a:cs typeface="Arial" charset="0"/>
              </a:rPr>
              <a:t> ve Standartlar Daire Başkanlığı</a:t>
            </a:r>
          </a:p>
          <a:p>
            <a:pPr>
              <a:spcBef>
                <a:spcPct val="20000"/>
              </a:spcBef>
              <a:defRPr/>
            </a:pPr>
            <a:r>
              <a:rPr lang="tr-TR" sz="1200" dirty="0">
                <a:solidFill>
                  <a:srgbClr val="801A1E"/>
                </a:solidFill>
                <a:latin typeface="Calibri" pitchFamily="34" charset="0"/>
                <a:cs typeface="Arial" charset="0"/>
              </a:rPr>
              <a:t>Sınıflamalar Grubu</a:t>
            </a:r>
            <a:r>
              <a:rPr lang="tr-TR" sz="1100" dirty="0">
                <a:solidFill>
                  <a:srgbClr val="801A1E"/>
                </a:solidFill>
                <a:latin typeface="Calibri" pitchFamily="34" charset="0"/>
                <a:cs typeface="Arial" charset="0"/>
              </a:rPr>
              <a:t>	</a:t>
            </a:r>
          </a:p>
        </p:txBody>
      </p:sp>
      <p:sp>
        <p:nvSpPr>
          <p:cNvPr id="2" name="1 Başlık"/>
          <p:cNvSpPr>
            <a:spLocks noGrp="1"/>
          </p:cNvSpPr>
          <p:nvPr>
            <p:ph type="title" sz="quarter"/>
          </p:nvPr>
        </p:nvSpPr>
        <p:spPr>
          <a:xfrm>
            <a:off x="609600" y="981075"/>
            <a:ext cx="10972800" cy="647700"/>
          </a:xfrm>
        </p:spPr>
        <p:txBody>
          <a:bodyPr/>
          <a:lstStyle/>
          <a:p>
            <a:r>
              <a:rPr lang="tr-TR"/>
              <a:t>Asıl başlık stili için tıklatın</a:t>
            </a:r>
          </a:p>
        </p:txBody>
      </p:sp>
      <p:sp>
        <p:nvSpPr>
          <p:cNvPr id="3" name="2 İçerik Yer Tutucusu"/>
          <p:cNvSpPr>
            <a:spLocks noGrp="1"/>
          </p:cNvSpPr>
          <p:nvPr>
            <p:ph sz="quarter" idx="1"/>
          </p:nvPr>
        </p:nvSpPr>
        <p:spPr>
          <a:xfrm>
            <a:off x="609600" y="1857375"/>
            <a:ext cx="5384800" cy="2057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6197600" y="1857375"/>
            <a:ext cx="5384800" cy="2057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609600" y="4067175"/>
            <a:ext cx="5384800" cy="2058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İçerik Yer Tutucusu"/>
          <p:cNvSpPr>
            <a:spLocks noGrp="1"/>
          </p:cNvSpPr>
          <p:nvPr>
            <p:ph sz="quarter" idx="4"/>
          </p:nvPr>
        </p:nvSpPr>
        <p:spPr>
          <a:xfrm>
            <a:off x="6197600" y="4067175"/>
            <a:ext cx="5384800" cy="2058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2" name="6 Veri Yer Tutucusu">
            <a:extLst>
              <a:ext uri="{FF2B5EF4-FFF2-40B4-BE49-F238E27FC236}">
                <a16:creationId xmlns:a16="http://schemas.microsoft.com/office/drawing/2014/main" id="{DE60BF48-BEA6-C94B-ADCB-5B2814B4C27B}"/>
              </a:ext>
            </a:extLst>
          </p:cNvPr>
          <p:cNvSpPr>
            <a:spLocks noGrp="1"/>
          </p:cNvSpPr>
          <p:nvPr>
            <p:ph type="dt" sz="half" idx="10"/>
          </p:nvPr>
        </p:nvSpPr>
        <p:spPr>
          <a:xfrm>
            <a:off x="6191251" y="6381751"/>
            <a:ext cx="2844800" cy="360363"/>
          </a:xfrm>
        </p:spPr>
        <p:txBody>
          <a:bodyPr/>
          <a:lstStyle>
            <a:lvl1pPr>
              <a:defRPr/>
            </a:lvl1pPr>
          </a:lstStyle>
          <a:p>
            <a:pPr>
              <a:defRPr/>
            </a:pPr>
            <a:r>
              <a:rPr lang="tr-TR"/>
              <a:t>04-06 Nisan 2012</a:t>
            </a:r>
          </a:p>
        </p:txBody>
      </p:sp>
      <p:sp>
        <p:nvSpPr>
          <p:cNvPr id="13" name="7 Slayt Numarası Yer Tutucusu">
            <a:extLst>
              <a:ext uri="{FF2B5EF4-FFF2-40B4-BE49-F238E27FC236}">
                <a16:creationId xmlns:a16="http://schemas.microsoft.com/office/drawing/2014/main" id="{66C11BA2-AA4D-ED40-AF35-8201F6DA8162}"/>
              </a:ext>
            </a:extLst>
          </p:cNvPr>
          <p:cNvSpPr>
            <a:spLocks noGrp="1"/>
          </p:cNvSpPr>
          <p:nvPr>
            <p:ph type="sldNum" sz="quarter" idx="11"/>
          </p:nvPr>
        </p:nvSpPr>
        <p:spPr>
          <a:xfrm>
            <a:off x="10991851" y="6380164"/>
            <a:ext cx="865716" cy="477837"/>
          </a:xfrm>
        </p:spPr>
        <p:txBody>
          <a:bodyPr/>
          <a:lstStyle>
            <a:lvl1pPr>
              <a:defRPr/>
            </a:lvl1pPr>
          </a:lstStyle>
          <a:p>
            <a:fld id="{1DB03F67-720B-164E-A950-97EE9CC6D827}" type="slidenum">
              <a:rPr lang="tr-TR" altLang="tr-TR"/>
              <a:pPr/>
              <a:t>‹#›</a:t>
            </a:fld>
            <a:endParaRPr lang="tr-TR" altLang="tr-TR"/>
          </a:p>
        </p:txBody>
      </p:sp>
    </p:spTree>
    <p:extLst>
      <p:ext uri="{BB962C8B-B14F-4D97-AF65-F5344CB8AC3E}">
        <p14:creationId xmlns:p14="http://schemas.microsoft.com/office/powerpoint/2010/main" val="3484774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981075"/>
            <a:ext cx="10972800" cy="647700"/>
          </a:xfrm>
        </p:spPr>
        <p:txBody>
          <a:bodyPr/>
          <a:lstStyle/>
          <a:p>
            <a:r>
              <a:rPr lang="tr-TR"/>
              <a:t>Asıl başlık stili için tıklatın</a:t>
            </a:r>
          </a:p>
        </p:txBody>
      </p:sp>
      <p:sp>
        <p:nvSpPr>
          <p:cNvPr id="3" name="2 İçerik Yer Tutucusu"/>
          <p:cNvSpPr>
            <a:spLocks noGrp="1"/>
          </p:cNvSpPr>
          <p:nvPr>
            <p:ph sz="half" idx="1"/>
          </p:nvPr>
        </p:nvSpPr>
        <p:spPr>
          <a:xfrm>
            <a:off x="609600" y="1857375"/>
            <a:ext cx="5384800" cy="42687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6197600" y="1857375"/>
            <a:ext cx="5384800" cy="2057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6197600" y="4067175"/>
            <a:ext cx="5384800" cy="2058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Veri Yer Tutucusu">
            <a:extLst>
              <a:ext uri="{FF2B5EF4-FFF2-40B4-BE49-F238E27FC236}">
                <a16:creationId xmlns:a16="http://schemas.microsoft.com/office/drawing/2014/main" id="{09BF1DE9-E18F-D54F-B5FE-2EE12C412A2B}"/>
              </a:ext>
            </a:extLst>
          </p:cNvPr>
          <p:cNvSpPr>
            <a:spLocks noGrp="1"/>
          </p:cNvSpPr>
          <p:nvPr>
            <p:ph type="dt" sz="half" idx="10"/>
          </p:nvPr>
        </p:nvSpPr>
        <p:spPr>
          <a:xfrm>
            <a:off x="6191251" y="6381751"/>
            <a:ext cx="2844800" cy="360363"/>
          </a:xfrm>
        </p:spPr>
        <p:txBody>
          <a:bodyPr/>
          <a:lstStyle>
            <a:lvl1pPr>
              <a:defRPr/>
            </a:lvl1pPr>
          </a:lstStyle>
          <a:p>
            <a:pPr>
              <a:defRPr/>
            </a:pPr>
            <a:r>
              <a:rPr lang="tr-TR"/>
              <a:t>04-06 Nisan 2012</a:t>
            </a:r>
          </a:p>
        </p:txBody>
      </p:sp>
      <p:sp>
        <p:nvSpPr>
          <p:cNvPr id="7" name="6 Slayt Numarası Yer Tutucusu">
            <a:extLst>
              <a:ext uri="{FF2B5EF4-FFF2-40B4-BE49-F238E27FC236}">
                <a16:creationId xmlns:a16="http://schemas.microsoft.com/office/drawing/2014/main" id="{28D4FF8C-F67A-AC49-A9B1-7D9F30E60083}"/>
              </a:ext>
            </a:extLst>
          </p:cNvPr>
          <p:cNvSpPr>
            <a:spLocks noGrp="1"/>
          </p:cNvSpPr>
          <p:nvPr>
            <p:ph type="sldNum" sz="quarter" idx="11"/>
          </p:nvPr>
        </p:nvSpPr>
        <p:spPr>
          <a:xfrm>
            <a:off x="10991851" y="6380164"/>
            <a:ext cx="865716" cy="477837"/>
          </a:xfrm>
        </p:spPr>
        <p:txBody>
          <a:bodyPr/>
          <a:lstStyle>
            <a:lvl1pPr>
              <a:defRPr/>
            </a:lvl1pPr>
          </a:lstStyle>
          <a:p>
            <a:fld id="{F5EE0091-E4BE-374F-AFF7-B36E21A181A0}" type="slidenum">
              <a:rPr lang="tr-TR" altLang="tr-TR"/>
              <a:pPr/>
              <a:t>‹#›</a:t>
            </a:fld>
            <a:endParaRPr lang="tr-TR" altLang="tr-TR"/>
          </a:p>
        </p:txBody>
      </p:sp>
    </p:spTree>
    <p:extLst>
      <p:ext uri="{BB962C8B-B14F-4D97-AF65-F5344CB8AC3E}">
        <p14:creationId xmlns:p14="http://schemas.microsoft.com/office/powerpoint/2010/main" val="102952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10/18/21</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249816707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9" r:id="rId6"/>
    <p:sldLayoutId id="2147483704" r:id="rId7"/>
    <p:sldLayoutId id="2147483705" r:id="rId8"/>
    <p:sldLayoutId id="2147483706" r:id="rId9"/>
    <p:sldLayoutId id="2147483708" r:id="rId10"/>
    <p:sldLayoutId id="2147483707" r:id="rId11"/>
    <p:sldLayoutId id="2147483711" r:id="rId12"/>
    <p:sldLayoutId id="2147483713" r:id="rId13"/>
    <p:sldLayoutId id="2147483715" r:id="rId14"/>
    <p:sldLayoutId id="2147483716" r:id="rId15"/>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images.google.com.tr/imgres?imgurl=http://www.escolalliurex.es/binary/470/files172/images/Home/sofa.gif&amp;imgrefurl=http://www.escolalliurex.es/binary/470/files172/vocabulario/Homefurnitb.htm&amp;h=230&amp;w=481&amp;sz=6&amp;hl=tr&amp;start=1&amp;um=1&amp;usg=__iehhvRSqqUddNGTg44w4f2ngstM=&amp;tbnid=0KlEJfBQGC998M:&amp;tbnh=62&amp;tbnw=129&amp;prev=/images?q=%22sofa.gif%22&amp;um=1&amp;hl=tr&amp;rlz=1T4GGLR_enTR223TR224" TargetMode="External"/><Relationship Id="rId13" Type="http://schemas.openxmlformats.org/officeDocument/2006/relationships/image" Target="../media/image4.emf"/><Relationship Id="rId3" Type="http://schemas.openxmlformats.org/officeDocument/2006/relationships/notesSlide" Target="../notesSlides/notesSlide4.xml"/><Relationship Id="rId7" Type="http://schemas.openxmlformats.org/officeDocument/2006/relationships/image" Target="../media/image7.jpeg"/><Relationship Id="rId12"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jpeg"/><Relationship Id="rId11" Type="http://schemas.openxmlformats.org/officeDocument/2006/relationships/image" Target="../media/image9.jpeg"/><Relationship Id="rId5" Type="http://schemas.openxmlformats.org/officeDocument/2006/relationships/hyperlink" Target="http://images.google.com.tr/imgres?imgurl=http://www.eslkidstuff.com/images/chair.gif&amp;imgrefurl=http://www.eslkidstuff.com/Classroom_Objects.htm&amp;h=451&amp;w=363&amp;sz=15&amp;hl=tr&amp;start=2&amp;um=1&amp;usg=__IsaJ_hnAiBdmBUumIOfWI_BXcrg=&amp;tbnid=brz2I60aE7knPM:&amp;tbnh=127&amp;tbnw=102&amp;prev=/images?q=chair.gif&amp;um=1&amp;hl=tr&amp;rlz=1T4GGLR_enTR223TR224" TargetMode="External"/><Relationship Id="rId10" Type="http://schemas.openxmlformats.org/officeDocument/2006/relationships/hyperlink" Target="http://images.google.com.tr/imgres?imgurl=http://www.city.cleveland.oh.us/pictures/sawing.jpg&amp;imgrefurl=http://www.city.cleveland.oh.us/kids_corner/kidswcsea.html&amp;h=300&amp;w=285&amp;sz=33&amp;hl=tr&amp;start=2&amp;um=1&amp;usg=__Et_drbHUgHGH72zt7-__hFqxZGo=&amp;tbnid=a_w9vsjUpUA61M:&amp;tbnh=116&amp;tbnw=110&amp;prev=/images?q=%22sawing%22&amp;um=1&amp;hl=tr&amp;rlz=1T4GGLR_enTR223TR224" TargetMode="External"/><Relationship Id="rId4" Type="http://schemas.openxmlformats.org/officeDocument/2006/relationships/image" Target="../media/image5.jpeg"/><Relationship Id="rId9"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4.bin"/><Relationship Id="rId18" Type="http://schemas.openxmlformats.org/officeDocument/2006/relationships/image" Target="../media/image6.jpeg"/><Relationship Id="rId3" Type="http://schemas.openxmlformats.org/officeDocument/2006/relationships/image" Target="../media/image13.jpeg"/><Relationship Id="rId21" Type="http://schemas.openxmlformats.org/officeDocument/2006/relationships/image" Target="../media/image4.emf"/><Relationship Id="rId7" Type="http://schemas.openxmlformats.org/officeDocument/2006/relationships/image" Target="../media/image15.jpeg"/><Relationship Id="rId12" Type="http://schemas.openxmlformats.org/officeDocument/2006/relationships/image" Target="../media/image18.jpeg"/><Relationship Id="rId17" Type="http://schemas.openxmlformats.org/officeDocument/2006/relationships/image" Target="../media/image8.jpeg"/><Relationship Id="rId2" Type="http://schemas.openxmlformats.org/officeDocument/2006/relationships/slideLayout" Target="../slideLayouts/slideLayout14.xml"/><Relationship Id="rId16" Type="http://schemas.openxmlformats.org/officeDocument/2006/relationships/image" Target="../media/image9.jpeg"/><Relationship Id="rId20" Type="http://schemas.openxmlformats.org/officeDocument/2006/relationships/oleObject" Target="../embeddings/oleObject5.bin"/><Relationship Id="rId1" Type="http://schemas.openxmlformats.org/officeDocument/2006/relationships/vmlDrawing" Target="../drawings/vmlDrawing2.vml"/><Relationship Id="rId6" Type="http://schemas.openxmlformats.org/officeDocument/2006/relationships/image" Target="../media/image14.emf"/><Relationship Id="rId11" Type="http://schemas.openxmlformats.org/officeDocument/2006/relationships/image" Target="../media/image17.emf"/><Relationship Id="rId5" Type="http://schemas.openxmlformats.org/officeDocument/2006/relationships/image" Target="../media/image10.png"/><Relationship Id="rId15" Type="http://schemas.openxmlformats.org/officeDocument/2006/relationships/image" Target="../media/image5.jpeg"/><Relationship Id="rId10" Type="http://schemas.openxmlformats.org/officeDocument/2006/relationships/image" Target="../media/image16.emf"/><Relationship Id="rId19" Type="http://schemas.openxmlformats.org/officeDocument/2006/relationships/image" Target="../media/image7.jpeg"/><Relationship Id="rId4" Type="http://schemas.openxmlformats.org/officeDocument/2006/relationships/oleObject" Target="../embeddings/oleObject2.bin"/><Relationship Id="rId9" Type="http://schemas.openxmlformats.org/officeDocument/2006/relationships/image" Target="../media/image11.png"/><Relationship Id="rId14" Type="http://schemas.openxmlformats.org/officeDocument/2006/relationships/image" Target="../media/image12.png"/><Relationship Id="rId22"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oleObject" Target="../embeddings/oleObject9.bin"/><Relationship Id="rId3" Type="http://schemas.openxmlformats.org/officeDocument/2006/relationships/hyperlink" Target="http://images.google.com.tr/imgres?imgurl=http://www.eslkidstuff.com/images/chair.gif&amp;imgrefurl=http://www.eslkidstuff.com/Classroom_Objects.htm&amp;h=451&amp;w=363&amp;sz=15&amp;hl=tr&amp;start=2&amp;um=1&amp;usg=__IsaJ_hnAiBdmBUumIOfWI_BXcrg=&amp;tbnid=brz2I60aE7knPM:&amp;tbnh=127&amp;tbnw=102&amp;prev=/images?q=chair.gif&amp;um=1&amp;hl=tr&amp;rlz=1T4GGLR_enTR223TR224" TargetMode="External"/><Relationship Id="rId7" Type="http://schemas.openxmlformats.org/officeDocument/2006/relationships/hyperlink" Target="http://images.google.com.tr/imgres?imgurl=http://www.escolalliurex.es/binary/470/files172/images/Home/sofa.gif&amp;imgrefurl=http://www.escolalliurex.es/binary/470/files172/vocabulario/Homefurnitb.htm&amp;h=230&amp;w=481&amp;sz=6&amp;hl=tr&amp;start=1&amp;um=1&amp;usg=__iehhvRSqqUddNGTg44w4f2ngstM=&amp;tbnid=0KlEJfBQGC998M:&amp;tbnh=62&amp;tbnw=129&amp;prev=/images?q=%22sofa.gif%22&amp;um=1&amp;hl=tr&amp;rlz=1T4GGLR_enTR223TR224" TargetMode="External"/><Relationship Id="rId12" Type="http://schemas.openxmlformats.org/officeDocument/2006/relationships/image" Target="../media/image22.png"/><Relationship Id="rId2" Type="http://schemas.openxmlformats.org/officeDocument/2006/relationships/slideLayout" Target="../slideLayouts/slideLayout14.xml"/><Relationship Id="rId16" Type="http://schemas.openxmlformats.org/officeDocument/2006/relationships/image" Target="../media/image24.png"/><Relationship Id="rId1" Type="http://schemas.openxmlformats.org/officeDocument/2006/relationships/vmlDrawing" Target="../drawings/vmlDrawing3.vml"/><Relationship Id="rId6" Type="http://schemas.openxmlformats.org/officeDocument/2006/relationships/image" Target="../media/image7.jpeg"/><Relationship Id="rId11" Type="http://schemas.openxmlformats.org/officeDocument/2006/relationships/oleObject" Target="../embeddings/oleObject8.bin"/><Relationship Id="rId5" Type="http://schemas.openxmlformats.org/officeDocument/2006/relationships/image" Target="../media/image20.png"/><Relationship Id="rId15" Type="http://schemas.openxmlformats.org/officeDocument/2006/relationships/oleObject" Target="../embeddings/oleObject10.bin"/><Relationship Id="rId10" Type="http://schemas.openxmlformats.org/officeDocument/2006/relationships/hyperlink" Target="http://images.google.com.tr/imgres?imgurl=http://www.city.cleveland.oh.us/pictures/sawing.jpg&amp;imgrefurl=http://www.city.cleveland.oh.us/kids_corner/kidswcsea.html&amp;h=300&amp;w=285&amp;sz=33&amp;hl=tr&amp;start=2&amp;um=1&amp;usg=__Et_drbHUgHGH72zt7-__hFqxZGo=&amp;tbnid=a_w9vsjUpUA61M:&amp;tbnh=116&amp;tbnw=110&amp;prev=/images?q=%22sawing%22&amp;um=1&amp;hl=tr&amp;rlz=1T4GGLR_enTR223TR224" TargetMode="External"/><Relationship Id="rId4" Type="http://schemas.openxmlformats.org/officeDocument/2006/relationships/oleObject" Target="../embeddings/oleObject6.bin"/><Relationship Id="rId9" Type="http://schemas.openxmlformats.org/officeDocument/2006/relationships/image" Target="../media/image21.png"/><Relationship Id="rId1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4.xml"/><Relationship Id="rId7"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9.png"/><Relationship Id="rId5" Type="http://schemas.openxmlformats.org/officeDocument/2006/relationships/oleObject" Target="../embeddings/oleObject11.bin"/><Relationship Id="rId4" Type="http://schemas.openxmlformats.org/officeDocument/2006/relationships/image" Target="../media/image30.jpeg"/><Relationship Id="rId9"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 name="Rectangle 34">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7"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8" name="Freeform: Shape 37">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Freeform: Shape 38">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0" name="Freeform: Shape 39">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1" name="Freeform: Shape 40">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2" name="Freeform: Shape 41">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Başlık 1">
            <a:extLst>
              <a:ext uri="{FF2B5EF4-FFF2-40B4-BE49-F238E27FC236}">
                <a16:creationId xmlns:a16="http://schemas.microsoft.com/office/drawing/2014/main" id="{0CC45B58-69AC-CE40-AA81-F5F2BF06A6A3}"/>
              </a:ext>
            </a:extLst>
          </p:cNvPr>
          <p:cNvSpPr>
            <a:spLocks noGrp="1"/>
          </p:cNvSpPr>
          <p:nvPr>
            <p:ph type="ctrTitle"/>
          </p:nvPr>
        </p:nvSpPr>
        <p:spPr>
          <a:xfrm>
            <a:off x="1005654" y="744909"/>
            <a:ext cx="3776416" cy="3155419"/>
          </a:xfrm>
        </p:spPr>
        <p:txBody>
          <a:bodyPr anchor="b">
            <a:normAutofit/>
          </a:bodyPr>
          <a:lstStyle/>
          <a:p>
            <a:pPr algn="l">
              <a:lnSpc>
                <a:spcPct val="90000"/>
              </a:lnSpc>
            </a:pPr>
            <a:r>
              <a:rPr lang="tr-TR" sz="4600"/>
              <a:t>Türk İstatistik Sisteminde Sınıflamalar</a:t>
            </a:r>
          </a:p>
        </p:txBody>
      </p:sp>
      <p:sp>
        <p:nvSpPr>
          <p:cNvPr id="3" name="Alt Başlık 2">
            <a:extLst>
              <a:ext uri="{FF2B5EF4-FFF2-40B4-BE49-F238E27FC236}">
                <a16:creationId xmlns:a16="http://schemas.microsoft.com/office/drawing/2014/main" id="{528968B7-09E3-1049-8FB2-A504BDC068F9}"/>
              </a:ext>
            </a:extLst>
          </p:cNvPr>
          <p:cNvSpPr>
            <a:spLocks noGrp="1"/>
          </p:cNvSpPr>
          <p:nvPr>
            <p:ph type="subTitle" idx="1"/>
          </p:nvPr>
        </p:nvSpPr>
        <p:spPr>
          <a:xfrm>
            <a:off x="1012785" y="4074784"/>
            <a:ext cx="3776415" cy="2054306"/>
          </a:xfrm>
        </p:spPr>
        <p:txBody>
          <a:bodyPr anchor="t">
            <a:normAutofit/>
          </a:bodyPr>
          <a:lstStyle/>
          <a:p>
            <a:pPr algn="l"/>
            <a:r>
              <a:rPr lang="tr-TR" sz="2200"/>
              <a:t>Dr.Öğr.Üyesi Serpil AYDIN</a:t>
            </a:r>
          </a:p>
        </p:txBody>
      </p:sp>
      <p:grpSp>
        <p:nvGrpSpPr>
          <p:cNvPr id="47"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48" name="Straight Connector 47">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49" name="Straight Connector 48">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Picture 3" descr="Kış güneşli, çiçekler güneş">
            <a:extLst>
              <a:ext uri="{FF2B5EF4-FFF2-40B4-BE49-F238E27FC236}">
                <a16:creationId xmlns:a16="http://schemas.microsoft.com/office/drawing/2014/main" id="{0DBAB136-BF9A-4681-86EA-1F613B6587BA}"/>
              </a:ext>
            </a:extLst>
          </p:cNvPr>
          <p:cNvPicPr>
            <a:picLocks noChangeAspect="1"/>
          </p:cNvPicPr>
          <p:nvPr/>
        </p:nvPicPr>
        <p:blipFill rotWithShape="1">
          <a:blip r:embed="rId2"/>
          <a:srcRect l="26712" r="18107" b="-1"/>
          <a:stretch/>
        </p:blipFill>
        <p:spPr>
          <a:xfrm>
            <a:off x="6024675" y="567942"/>
            <a:ext cx="4725978" cy="5716862"/>
          </a:xfrm>
          <a:prstGeom prst="rect">
            <a:avLst/>
          </a:prstGeom>
        </p:spPr>
      </p:pic>
      <p:grpSp>
        <p:nvGrpSpPr>
          <p:cNvPr id="51"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52" name="Freeform: Shape 51">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3"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5" name="Freeform: Shape 54">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4" name="Freeform: Shape 53">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28061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687D2CE-1D28-5442-9443-094D7935C3AA}"/>
              </a:ext>
            </a:extLst>
          </p:cNvPr>
          <p:cNvSpPr txBox="1"/>
          <p:nvPr/>
        </p:nvSpPr>
        <p:spPr>
          <a:xfrm>
            <a:off x="1690914" y="1561020"/>
            <a:ext cx="8810171" cy="3364960"/>
          </a:xfrm>
          <a:prstGeom prst="rect">
            <a:avLst/>
          </a:prstGeom>
          <a:noFill/>
        </p:spPr>
        <p:txBody>
          <a:bodyPr wrap="square">
            <a:spAutoFit/>
          </a:bodyPr>
          <a:lstStyle/>
          <a:p>
            <a:pPr algn="just">
              <a:lnSpc>
                <a:spcPct val="150000"/>
              </a:lnSpc>
            </a:pPr>
            <a:r>
              <a:rPr lang="tr-TR" altLang="tr-TR" dirty="0"/>
              <a:t>Ülkelerin ekonomik ve sosyal yapılarının incelenmesi için istatistiki bilgilere gereksinim duyulur. Ancak bu bilgilerin gerek kullanıcılar arasında, gerekse uluslararası alanda anlamlı olabilmesi, belli standartlara dayandırılarak düzenlenmiş olmasına bağlıdır.  Farklı amaçlara sahip bilgi kullanıcılarının iletişimi, ortak bir dil olan </a:t>
            </a:r>
            <a:r>
              <a:rPr lang="tr-TR" altLang="tr-TR" b="1" dirty="0"/>
              <a:t>sınıflamalar ve kodlama sistemleri </a:t>
            </a:r>
            <a:r>
              <a:rPr lang="tr-TR" altLang="tr-TR" dirty="0"/>
              <a:t>sayesinde sağlanmaktadır.  Değişen ekonomik yapılar ve yeni teknolojinin, mevcut olan </a:t>
            </a:r>
            <a:r>
              <a:rPr lang="tr-TR" altLang="tr-TR" b="1" dirty="0"/>
              <a:t>faaliyet ve ürünlerden </a:t>
            </a:r>
            <a:r>
              <a:rPr lang="tr-TR" altLang="tr-TR" dirty="0"/>
              <a:t>daha önemli hale gelen yeni faaliyet ve ürünlerin ortaya çıkarması, sınıflamaların yeniden düzenlenmesine neden olmaktadır. </a:t>
            </a:r>
            <a:endParaRPr lang="tr-TR" dirty="0"/>
          </a:p>
        </p:txBody>
      </p:sp>
    </p:spTree>
    <p:extLst>
      <p:ext uri="{BB962C8B-B14F-4D97-AF65-F5344CB8AC3E}">
        <p14:creationId xmlns:p14="http://schemas.microsoft.com/office/powerpoint/2010/main" val="1229565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8DCEC18-BB88-0C48-BEE8-89801279610C}"/>
              </a:ext>
            </a:extLst>
          </p:cNvPr>
          <p:cNvSpPr txBox="1"/>
          <p:nvPr/>
        </p:nvSpPr>
        <p:spPr>
          <a:xfrm>
            <a:off x="2345267" y="1806861"/>
            <a:ext cx="8170333" cy="2533963"/>
          </a:xfrm>
          <a:prstGeom prst="rect">
            <a:avLst/>
          </a:prstGeom>
          <a:noFill/>
        </p:spPr>
        <p:txBody>
          <a:bodyPr wrap="square">
            <a:spAutoFit/>
          </a:bodyPr>
          <a:lstStyle/>
          <a:p>
            <a:pPr algn="just" eaLnBrk="1" hangingPunct="1">
              <a:lnSpc>
                <a:spcPct val="150000"/>
              </a:lnSpc>
            </a:pPr>
            <a:r>
              <a:rPr lang="tr-TR" altLang="tr-TR" sz="1800" dirty="0"/>
              <a:t>Türk İstatistik Sistemi, uzun yıllardır takip ettiği uluslararası sınıflamalar yerine uluslararası sınıflama sistemine entegre olarak geliştirilmiş olan Avrupa Birliği Sınıflama sistemine geçiş sağlama çabası içindedir. Böylece hem uluslararası sınıflama sistemlerine hem de Avrupa Birliği sınıflama sistemine uyumlu, karşılaştırmalara imkan verebilecek aynı zamanda da ulusal düzeydeki bilgi taleplerini karşılayabilecektir.</a:t>
            </a:r>
          </a:p>
        </p:txBody>
      </p:sp>
    </p:spTree>
    <p:extLst>
      <p:ext uri="{BB962C8B-B14F-4D97-AF65-F5344CB8AC3E}">
        <p14:creationId xmlns:p14="http://schemas.microsoft.com/office/powerpoint/2010/main" val="4026304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6C5E1C9-8C67-7140-8604-0639B15C2746}"/>
              </a:ext>
            </a:extLst>
          </p:cNvPr>
          <p:cNvSpPr txBox="1"/>
          <p:nvPr/>
        </p:nvSpPr>
        <p:spPr>
          <a:xfrm>
            <a:off x="1658257" y="1688720"/>
            <a:ext cx="8875485" cy="4612673"/>
          </a:xfrm>
          <a:prstGeom prst="rect">
            <a:avLst/>
          </a:prstGeom>
          <a:noFill/>
        </p:spPr>
        <p:txBody>
          <a:bodyPr wrap="square">
            <a:spAutoFit/>
          </a:bodyPr>
          <a:lstStyle/>
          <a:p>
            <a:pPr>
              <a:lnSpc>
                <a:spcPct val="150000"/>
              </a:lnSpc>
            </a:pPr>
            <a:r>
              <a:rPr lang="tr-TR" altLang="tr-TR" dirty="0"/>
              <a:t>Sınıflamaların ana çatısı,</a:t>
            </a:r>
            <a:br>
              <a:rPr lang="tr-TR" altLang="tr-TR" dirty="0"/>
            </a:br>
            <a:r>
              <a:rPr lang="tr-TR" altLang="tr-TR" dirty="0"/>
              <a:t>Birleşmiş Milletler İstatistik Komisyonu, </a:t>
            </a:r>
            <a:br>
              <a:rPr lang="tr-TR" altLang="tr-TR" dirty="0"/>
            </a:br>
            <a:r>
              <a:rPr lang="tr-TR" altLang="tr-TR" dirty="0"/>
              <a:t>Avrupa Birliği İstatistik Ofisi (EUROSTAT),  </a:t>
            </a:r>
            <a:br>
              <a:rPr lang="tr-TR" altLang="tr-TR" dirty="0"/>
            </a:br>
            <a:r>
              <a:rPr lang="tr-TR" altLang="tr-TR" dirty="0"/>
              <a:t>Uluslararası Çalışma Örgütü (ILO), </a:t>
            </a:r>
            <a:br>
              <a:rPr lang="tr-TR" altLang="tr-TR" dirty="0"/>
            </a:br>
            <a:r>
              <a:rPr lang="tr-TR" altLang="tr-TR" dirty="0"/>
              <a:t>Uluslararası Para Fonu (IMF), </a:t>
            </a:r>
            <a:br>
              <a:rPr lang="tr-TR" altLang="tr-TR" dirty="0"/>
            </a:br>
            <a:r>
              <a:rPr lang="tr-TR" altLang="tr-TR" dirty="0"/>
              <a:t>Birleşmiş Milletler Eğitim, </a:t>
            </a:r>
            <a:br>
              <a:rPr lang="tr-TR" altLang="tr-TR" dirty="0"/>
            </a:br>
            <a:r>
              <a:rPr lang="tr-TR" altLang="tr-TR" dirty="0"/>
              <a:t>Bilim ve Kültür Örgütü (UNESCO) </a:t>
            </a:r>
            <a:br>
              <a:rPr lang="tr-TR" altLang="tr-TR" dirty="0"/>
            </a:br>
            <a:br>
              <a:rPr lang="tr-TR" altLang="tr-TR" dirty="0"/>
            </a:br>
            <a:r>
              <a:rPr lang="tr-TR" altLang="tr-TR" dirty="0"/>
              <a:t>Ulusal düzeydeki ihtiyaçları karşılamak amacı ile geliştirilen ulusal sınıflamalar ile uluslararası kabul gören sınıflamalar arasında geçişin sağlanması koşulu ile ülkelere kendi ulusal sınıflamalarını oluşturma esnekliği sağlanmıştır.</a:t>
            </a:r>
            <a:endParaRPr lang="tr-TR" dirty="0"/>
          </a:p>
        </p:txBody>
      </p:sp>
    </p:spTree>
    <p:extLst>
      <p:ext uri="{BB962C8B-B14F-4D97-AF65-F5344CB8AC3E}">
        <p14:creationId xmlns:p14="http://schemas.microsoft.com/office/powerpoint/2010/main" val="1511447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A9924FF-86E3-C545-8658-4D23E9CE9705}"/>
              </a:ext>
            </a:extLst>
          </p:cNvPr>
          <p:cNvSpPr txBox="1"/>
          <p:nvPr/>
        </p:nvSpPr>
        <p:spPr>
          <a:xfrm>
            <a:off x="609600" y="1132436"/>
            <a:ext cx="11059886" cy="4195957"/>
          </a:xfrm>
          <a:prstGeom prst="rect">
            <a:avLst/>
          </a:prstGeom>
          <a:noFill/>
        </p:spPr>
        <p:txBody>
          <a:bodyPr wrap="square">
            <a:spAutoFit/>
          </a:bodyPr>
          <a:lstStyle/>
          <a:p>
            <a:pPr algn="just" eaLnBrk="1" hangingPunct="1">
              <a:lnSpc>
                <a:spcPct val="150000"/>
              </a:lnSpc>
            </a:pPr>
            <a:r>
              <a:rPr lang="tr-TR" altLang="tr-TR" dirty="0"/>
              <a:t>Bir sınıflamanın gerçekten kullanılabilir olması için; kuralların sınıflamanın nasıl kullanılacağını açıklaması ve diğer sınıflamalara ilişkin karşılaştırma (geçiş) tablolarına da sahip olması gerekir.  Sınıflamaların ana karakteristikleri; </a:t>
            </a:r>
          </a:p>
          <a:p>
            <a:pPr algn="just" eaLnBrk="1" hangingPunct="1">
              <a:lnSpc>
                <a:spcPct val="150000"/>
              </a:lnSpc>
            </a:pPr>
            <a:endParaRPr lang="tr-TR" altLang="tr-TR" dirty="0"/>
          </a:p>
          <a:p>
            <a:pPr marL="342900" indent="-342900" algn="just" eaLnBrk="1" hangingPunct="1">
              <a:lnSpc>
                <a:spcPct val="150000"/>
              </a:lnSpc>
              <a:buAutoNum type="alphaLcParenR"/>
            </a:pPr>
            <a:r>
              <a:rPr lang="tr-TR" altLang="tr-TR" dirty="0"/>
              <a:t>Veri mevcudiyetine bağlı olarak, farklı seviyelerde birleşebilen (toplulaştırılan) bilgilerin derlenmesini sunumunu mümkün kılacak biçimde kategorilerin kesin ayrıntılı bir biçimde organizasyonu,</a:t>
            </a:r>
          </a:p>
          <a:p>
            <a:pPr marL="342900" indent="-342900" algn="just" eaLnBrk="1" hangingPunct="1">
              <a:lnSpc>
                <a:spcPct val="150000"/>
              </a:lnSpc>
              <a:buAutoNum type="alphaLcParenR"/>
            </a:pPr>
            <a:r>
              <a:rPr lang="tr-TR" altLang="tr-TR" dirty="0"/>
              <a:t>Kapsam eksikliğinin olmaması,</a:t>
            </a:r>
          </a:p>
          <a:p>
            <a:pPr marL="342900" indent="-342900" algn="just" eaLnBrk="1" hangingPunct="1">
              <a:lnSpc>
                <a:spcPct val="150000"/>
              </a:lnSpc>
              <a:buAutoNum type="alphaLcParenR"/>
            </a:pPr>
            <a:r>
              <a:rPr lang="tr-TR" altLang="tr-TR" dirty="0"/>
              <a:t>Her olgu ya da nesnenin sınıflamanın sadece tek bir kategorisinde yer alması,</a:t>
            </a:r>
          </a:p>
          <a:p>
            <a:pPr marL="342900" indent="-342900" algn="just" eaLnBrk="1" hangingPunct="1">
              <a:lnSpc>
                <a:spcPct val="150000"/>
              </a:lnSpc>
              <a:buAutoNum type="alphaLcParenR"/>
            </a:pPr>
            <a:r>
              <a:rPr lang="tr-TR" altLang="tr-TR" dirty="0"/>
              <a:t>Sınıflama kategorilerine tahsisin, tutarlı metodolojik ilkelerle kurala bağlanması,</a:t>
            </a:r>
          </a:p>
          <a:p>
            <a:pPr marL="342900" indent="-342900" algn="just" eaLnBrk="1" hangingPunct="1">
              <a:lnSpc>
                <a:spcPct val="150000"/>
              </a:lnSpc>
              <a:buAutoNum type="alphaLcParenR"/>
            </a:pPr>
            <a:r>
              <a:rPr lang="tr-TR" altLang="tr-TR" dirty="0"/>
              <a:t>Sınıflamaların uluslararası düzeyde uyumu.</a:t>
            </a:r>
            <a:endParaRPr lang="en-US" altLang="tr-TR" dirty="0"/>
          </a:p>
        </p:txBody>
      </p:sp>
    </p:spTree>
    <p:extLst>
      <p:ext uri="{BB962C8B-B14F-4D97-AF65-F5344CB8AC3E}">
        <p14:creationId xmlns:p14="http://schemas.microsoft.com/office/powerpoint/2010/main" val="2372613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219348A0-B622-A74E-B5CB-C4FA50F77354}"/>
              </a:ext>
            </a:extLst>
          </p:cNvPr>
          <p:cNvSpPr>
            <a:spLocks noGrp="1" noChangeArrowheads="1"/>
          </p:cNvSpPr>
          <p:nvPr>
            <p:ph type="title"/>
          </p:nvPr>
        </p:nvSpPr>
        <p:spPr>
          <a:xfrm>
            <a:off x="2941186" y="315232"/>
            <a:ext cx="5761037" cy="503238"/>
          </a:xfrm>
        </p:spPr>
        <p:txBody>
          <a:bodyPr/>
          <a:lstStyle/>
          <a:p>
            <a:r>
              <a:rPr lang="tr-TR" altLang="tr-TR" sz="2400" b="1" dirty="0">
                <a:solidFill>
                  <a:schemeClr val="tx1"/>
                </a:solidFill>
              </a:rPr>
              <a:t>Sınıflamalar Arası İlişki </a:t>
            </a:r>
            <a:endParaRPr lang="en-US" altLang="tr-TR" sz="2400" b="1" dirty="0">
              <a:solidFill>
                <a:schemeClr val="tx1"/>
              </a:solidFill>
            </a:endParaRPr>
          </a:p>
        </p:txBody>
      </p:sp>
      <p:pic>
        <p:nvPicPr>
          <p:cNvPr id="19459" name="Picture 4">
            <a:extLst>
              <a:ext uri="{FF2B5EF4-FFF2-40B4-BE49-F238E27FC236}">
                <a16:creationId xmlns:a16="http://schemas.microsoft.com/office/drawing/2014/main" id="{32B51523-8D93-DC4B-A8B5-51A6E1BF9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058" y="818470"/>
            <a:ext cx="10043884" cy="58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9138"/>
                                        </p:tgtEl>
                                        <p:attrNameLst>
                                          <p:attrName>style.visibility</p:attrName>
                                        </p:attrNameLst>
                                      </p:cBhvr>
                                      <p:to>
                                        <p:strVal val="visible"/>
                                      </p:to>
                                    </p:set>
                                    <p:anim calcmode="lin" valueType="num">
                                      <p:cBhvr additive="base">
                                        <p:cTn id="7" dur="500" fill="hold"/>
                                        <p:tgtEl>
                                          <p:spTgt spid="219138"/>
                                        </p:tgtEl>
                                        <p:attrNameLst>
                                          <p:attrName>ppt_x</p:attrName>
                                        </p:attrNameLst>
                                      </p:cBhvr>
                                      <p:tavLst>
                                        <p:tav tm="0">
                                          <p:val>
                                            <p:strVal val="0-#ppt_w/2"/>
                                          </p:val>
                                        </p:tav>
                                        <p:tav tm="100000">
                                          <p:val>
                                            <p:strVal val="#ppt_x"/>
                                          </p:val>
                                        </p:tav>
                                      </p:tavLst>
                                    </p:anim>
                                    <p:anim calcmode="lin" valueType="num">
                                      <p:cBhvr additive="base">
                                        <p:cTn id="8" dur="500" fill="hold"/>
                                        <p:tgtEl>
                                          <p:spTgt spid="219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5378" name="Rectangle 2">
            <a:extLst>
              <a:ext uri="{FF2B5EF4-FFF2-40B4-BE49-F238E27FC236}">
                <a16:creationId xmlns:a16="http://schemas.microsoft.com/office/drawing/2014/main" id="{54766137-C09F-5543-9D9E-FD62A53D921C}"/>
              </a:ext>
            </a:extLst>
          </p:cNvPr>
          <p:cNvSpPr>
            <a:spLocks noGrp="1" noChangeArrowheads="1"/>
          </p:cNvSpPr>
          <p:nvPr>
            <p:ph idx="1"/>
          </p:nvPr>
        </p:nvSpPr>
        <p:spPr>
          <a:xfrm>
            <a:off x="1752601" y="1776413"/>
            <a:ext cx="8664575" cy="3452812"/>
          </a:xfrm>
        </p:spPr>
        <p:txBody>
          <a:bodyPr>
            <a:normAutofit lnSpcReduction="10000"/>
          </a:bodyPr>
          <a:lstStyle/>
          <a:p>
            <a:pPr marL="0" indent="0" algn="just">
              <a:lnSpc>
                <a:spcPct val="150000"/>
              </a:lnSpc>
              <a:buNone/>
            </a:pPr>
            <a:r>
              <a:rPr lang="tr-TR" altLang="tr-TR" sz="2000" b="1" dirty="0"/>
              <a:t>Faaliyet Nedir?</a:t>
            </a:r>
          </a:p>
          <a:p>
            <a:pPr marL="0" indent="0" algn="just">
              <a:lnSpc>
                <a:spcPct val="150000"/>
              </a:lnSpc>
              <a:buNone/>
            </a:pPr>
            <a:r>
              <a:rPr lang="tr-TR" altLang="tr-TR" sz="2000" dirty="0"/>
              <a:t>İşletmenin faaliyeti dediğimizde, belirli mal veya hizmetlerin üretilmesi için gerekli tüm girdi, üretim süreci ve ürün çıktılarının bütünü anlaşılmalıdır.</a:t>
            </a:r>
          </a:p>
          <a:p>
            <a:pPr marL="0" indent="0" algn="just">
              <a:lnSpc>
                <a:spcPct val="150000"/>
              </a:lnSpc>
              <a:buNone/>
            </a:pPr>
            <a:endParaRPr lang="tr-TR" altLang="tr-TR" sz="2000" dirty="0"/>
          </a:p>
          <a:p>
            <a:pPr marL="0" indent="0" algn="just">
              <a:lnSpc>
                <a:spcPct val="150000"/>
              </a:lnSpc>
              <a:buNone/>
            </a:pPr>
            <a:r>
              <a:rPr lang="tr-TR" altLang="tr-TR" sz="2000" dirty="0"/>
              <a:t>Burada tanımlandığı gibi, bir faaliyet basit bir süreci içerebilir, fakat aynı zamanda başka bir faaliyet her biri sınıflamanın değişik sınıflarında bulunan alt-süreçlerden oluşabilir. </a:t>
            </a:r>
          </a:p>
        </p:txBody>
      </p:sp>
      <p:sp>
        <p:nvSpPr>
          <p:cNvPr id="6" name="4 Slayt Numarası Yer Tutucusu">
            <a:extLst>
              <a:ext uri="{FF2B5EF4-FFF2-40B4-BE49-F238E27FC236}">
                <a16:creationId xmlns:a16="http://schemas.microsoft.com/office/drawing/2014/main" id="{A8AAAA68-83C6-694E-AD03-06F7D724D132}"/>
              </a:ext>
            </a:extLst>
          </p:cNvPr>
          <p:cNvSpPr>
            <a:spLocks noGrp="1"/>
          </p:cNvSpPr>
          <p:nvPr>
            <p:ph type="sldNum" sz="quarter" idx="11"/>
          </p:nvPr>
        </p:nvSpPr>
        <p:spPr/>
        <p:txBody>
          <a:bodyPr/>
          <a:lstStyle/>
          <a:p>
            <a:pPr>
              <a:defRPr/>
            </a:pPr>
            <a:fld id="{BA6228A6-3A54-454D-B2EF-92E7BAE03840}" type="slidenum">
              <a:rPr lang="tr-TR">
                <a:ln>
                  <a:solidFill>
                    <a:srgbClr val="AB2328"/>
                  </a:solidFill>
                </a:ln>
                <a:latin typeface="Arial" charset="0"/>
                <a:cs typeface="+mn-cs"/>
              </a:rPr>
              <a:pPr>
                <a:defRPr/>
              </a:pPr>
              <a:t>7</a:t>
            </a:fld>
            <a:endParaRPr lang="tr-TR">
              <a:ln>
                <a:solidFill>
                  <a:srgbClr val="AB2328"/>
                </a:solidFill>
              </a:ln>
              <a:latin typeface="Arial" charset="0"/>
              <a:cs typeface="+mn-cs"/>
            </a:endParaRPr>
          </a:p>
        </p:txBody>
      </p:sp>
      <p:sp>
        <p:nvSpPr>
          <p:cNvPr id="1125381" name="Rectangle 5">
            <a:extLst>
              <a:ext uri="{FF2B5EF4-FFF2-40B4-BE49-F238E27FC236}">
                <a16:creationId xmlns:a16="http://schemas.microsoft.com/office/drawing/2014/main" id="{83D05732-E9F3-8E46-99F4-FC72F8B72559}"/>
              </a:ext>
            </a:extLst>
          </p:cNvPr>
          <p:cNvSpPr>
            <a:spLocks noChangeArrowheads="1"/>
          </p:cNvSpPr>
          <p:nvPr/>
        </p:nvSpPr>
        <p:spPr bwMode="auto">
          <a:xfrm>
            <a:off x="1752601" y="1069182"/>
            <a:ext cx="835183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tabLst>
                <a:tab pos="355600" algn="l"/>
              </a:tabLst>
              <a:defRPr sz="2000" b="1">
                <a:solidFill>
                  <a:schemeClr val="tx1"/>
                </a:solidFill>
                <a:latin typeface="Arial" panose="020B0604020202020204" pitchFamily="34" charset="0"/>
                <a:cs typeface="Arial" panose="020B0604020202020204" pitchFamily="34" charset="0"/>
              </a:defRPr>
            </a:lvl1pPr>
            <a:lvl2pPr marL="742950" indent="-285750" eaLnBrk="0" hangingPunct="0">
              <a:tabLst>
                <a:tab pos="355600" algn="l"/>
              </a:tabLst>
              <a:defRPr sz="2000" b="1">
                <a:solidFill>
                  <a:schemeClr val="tx1"/>
                </a:solidFill>
                <a:latin typeface="Arial" panose="020B0604020202020204" pitchFamily="34" charset="0"/>
                <a:cs typeface="Arial" panose="020B0604020202020204" pitchFamily="34" charset="0"/>
              </a:defRPr>
            </a:lvl2pPr>
            <a:lvl3pPr marL="11430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3pPr>
            <a:lvl4pPr marL="16002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4pPr>
            <a:lvl5pPr marL="20574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2400" dirty="0"/>
              <a:t>TEMEL KAVRAMLAR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5381"/>
                                        </p:tgtEl>
                                        <p:attrNameLst>
                                          <p:attrName>style.visibility</p:attrName>
                                        </p:attrNameLst>
                                      </p:cBhvr>
                                      <p:to>
                                        <p:strVal val="visible"/>
                                      </p:to>
                                    </p:set>
                                    <p:anim calcmode="lin" valueType="num">
                                      <p:cBhvr additive="base">
                                        <p:cTn id="7" dur="500" fill="hold"/>
                                        <p:tgtEl>
                                          <p:spTgt spid="1125381"/>
                                        </p:tgtEl>
                                        <p:attrNameLst>
                                          <p:attrName>ppt_x</p:attrName>
                                        </p:attrNameLst>
                                      </p:cBhvr>
                                      <p:tavLst>
                                        <p:tav tm="0">
                                          <p:val>
                                            <p:strVal val="0-#ppt_w/2"/>
                                          </p:val>
                                        </p:tav>
                                        <p:tav tm="100000">
                                          <p:val>
                                            <p:strVal val="#ppt_x"/>
                                          </p:val>
                                        </p:tav>
                                      </p:tavLst>
                                    </p:anim>
                                    <p:anim calcmode="lin" valueType="num">
                                      <p:cBhvr additive="base">
                                        <p:cTn id="8" dur="500" fill="hold"/>
                                        <p:tgtEl>
                                          <p:spTgt spid="112538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5378">
                                            <p:txEl>
                                              <p:pRg st="0" end="0"/>
                                            </p:txEl>
                                          </p:spTgt>
                                        </p:tgtEl>
                                        <p:attrNameLst>
                                          <p:attrName>style.visibility</p:attrName>
                                        </p:attrNameLst>
                                      </p:cBhvr>
                                      <p:to>
                                        <p:strVal val="visible"/>
                                      </p:to>
                                    </p:set>
                                    <p:anim calcmode="lin" valueType="num">
                                      <p:cBhvr additive="base">
                                        <p:cTn id="13" dur="500" fill="hold"/>
                                        <p:tgtEl>
                                          <p:spTgt spid="1125378">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53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25378">
                                            <p:txEl>
                                              <p:pRg st="1" end="1"/>
                                            </p:txEl>
                                          </p:spTgt>
                                        </p:tgtEl>
                                        <p:attrNameLst>
                                          <p:attrName>style.visibility</p:attrName>
                                        </p:attrNameLst>
                                      </p:cBhvr>
                                      <p:to>
                                        <p:strVal val="visible"/>
                                      </p:to>
                                    </p:set>
                                    <p:anim calcmode="lin" valueType="num">
                                      <p:cBhvr additive="base">
                                        <p:cTn id="19" dur="500" fill="hold"/>
                                        <p:tgtEl>
                                          <p:spTgt spid="1125378">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53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5378">
                                            <p:txEl>
                                              <p:pRg st="3" end="3"/>
                                            </p:txEl>
                                          </p:spTgt>
                                        </p:tgtEl>
                                        <p:attrNameLst>
                                          <p:attrName>style.visibility</p:attrName>
                                        </p:attrNameLst>
                                      </p:cBhvr>
                                      <p:to>
                                        <p:strVal val="visible"/>
                                      </p:to>
                                    </p:set>
                                    <p:anim calcmode="lin" valueType="num">
                                      <p:cBhvr additive="base">
                                        <p:cTn id="25" dur="500" fill="hold"/>
                                        <p:tgtEl>
                                          <p:spTgt spid="112537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2537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5378" grpId="0" build="p" autoUpdateAnimBg="0"/>
      <p:bldP spid="1125381"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1090" name="Rectangle 2">
            <a:extLst>
              <a:ext uri="{FF2B5EF4-FFF2-40B4-BE49-F238E27FC236}">
                <a16:creationId xmlns:a16="http://schemas.microsoft.com/office/drawing/2014/main" id="{33ABD226-40CB-1841-8559-CCEB78E5273C}"/>
              </a:ext>
            </a:extLst>
          </p:cNvPr>
          <p:cNvSpPr>
            <a:spLocks noGrp="1" noChangeArrowheads="1"/>
          </p:cNvSpPr>
          <p:nvPr>
            <p:ph idx="1"/>
          </p:nvPr>
        </p:nvSpPr>
        <p:spPr>
          <a:xfrm>
            <a:off x="1926772" y="733878"/>
            <a:ext cx="8736013" cy="4821238"/>
          </a:xfrm>
        </p:spPr>
        <p:txBody>
          <a:bodyPr/>
          <a:lstStyle/>
          <a:p>
            <a:pPr marL="0" indent="0" algn="just">
              <a:buNone/>
            </a:pPr>
            <a:endParaRPr lang="tr-TR" altLang="tr-TR" dirty="0"/>
          </a:p>
          <a:p>
            <a:pPr marL="0" indent="0" algn="just">
              <a:buNone/>
            </a:pPr>
            <a:r>
              <a:rPr lang="tr-TR" altLang="tr-TR" dirty="0"/>
              <a:t>Faaliyetleri;</a:t>
            </a:r>
          </a:p>
          <a:p>
            <a:pPr marL="0" indent="0" algn="just">
              <a:buNone/>
            </a:pPr>
            <a:r>
              <a:rPr lang="tr-TR" altLang="tr-TR" dirty="0"/>
              <a:t>	</a:t>
            </a:r>
          </a:p>
          <a:p>
            <a:pPr marL="0" indent="0" algn="just">
              <a:buNone/>
            </a:pPr>
            <a:r>
              <a:rPr lang="tr-TR" altLang="tr-TR" dirty="0"/>
              <a:t>	-Ana faaliyet</a:t>
            </a:r>
          </a:p>
          <a:p>
            <a:pPr marL="0" indent="0" algn="just">
              <a:buNone/>
            </a:pPr>
            <a:r>
              <a:rPr lang="tr-TR" altLang="tr-TR" dirty="0"/>
              <a:t>	-İkincil Faaliyetler</a:t>
            </a:r>
          </a:p>
          <a:p>
            <a:pPr marL="0" indent="0" algn="just">
              <a:buNone/>
            </a:pPr>
            <a:r>
              <a:rPr lang="tr-TR" altLang="tr-TR" dirty="0"/>
              <a:t>	-Yardımcı faaliyetler</a:t>
            </a:r>
          </a:p>
          <a:p>
            <a:pPr marL="0" indent="0" algn="just">
              <a:buNone/>
            </a:pPr>
            <a:endParaRPr lang="tr-TR" altLang="tr-TR" dirty="0"/>
          </a:p>
          <a:p>
            <a:pPr marL="0" indent="0" algn="just">
              <a:buNone/>
            </a:pPr>
            <a:r>
              <a:rPr lang="tr-TR" altLang="tr-TR" dirty="0"/>
              <a:t>olarak üçe ayırmak mümkündür</a:t>
            </a:r>
          </a:p>
        </p:txBody>
      </p:sp>
      <p:sp>
        <p:nvSpPr>
          <p:cNvPr id="6" name="4 Slayt Numarası Yer Tutucusu">
            <a:extLst>
              <a:ext uri="{FF2B5EF4-FFF2-40B4-BE49-F238E27FC236}">
                <a16:creationId xmlns:a16="http://schemas.microsoft.com/office/drawing/2014/main" id="{FCAFDFAE-4081-B448-862A-026B34EED29E}"/>
              </a:ext>
            </a:extLst>
          </p:cNvPr>
          <p:cNvSpPr>
            <a:spLocks noGrp="1"/>
          </p:cNvSpPr>
          <p:nvPr>
            <p:ph type="sldNum" sz="quarter" idx="11"/>
          </p:nvPr>
        </p:nvSpPr>
        <p:spPr/>
        <p:txBody>
          <a:bodyPr/>
          <a:lstStyle/>
          <a:p>
            <a:pPr>
              <a:defRPr/>
            </a:pPr>
            <a:fld id="{47C2FA63-F87F-1B4F-B20C-0D9E492F1F58}" type="slidenum">
              <a:rPr lang="tr-TR">
                <a:ln>
                  <a:solidFill>
                    <a:srgbClr val="AB2328"/>
                  </a:solidFill>
                </a:ln>
                <a:latin typeface="Arial" charset="0"/>
                <a:cs typeface="+mn-cs"/>
              </a:rPr>
              <a:pPr>
                <a:defRPr/>
              </a:pPr>
              <a:t>8</a:t>
            </a:fld>
            <a:endParaRPr lang="tr-TR">
              <a:ln>
                <a:solidFill>
                  <a:srgbClr val="AB2328"/>
                </a:solidFill>
              </a:ln>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41090">
                                            <p:txEl>
                                              <p:pRg st="1" end="1"/>
                                            </p:txEl>
                                          </p:spTgt>
                                        </p:tgtEl>
                                        <p:attrNameLst>
                                          <p:attrName>style.visibility</p:attrName>
                                        </p:attrNameLst>
                                      </p:cBhvr>
                                      <p:to>
                                        <p:strVal val="visible"/>
                                      </p:to>
                                    </p:set>
                                    <p:anim calcmode="lin" valueType="num">
                                      <p:cBhvr additive="base">
                                        <p:cTn id="7" dur="500" fill="hold"/>
                                        <p:tgtEl>
                                          <p:spTgt spid="124109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4109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41090">
                                            <p:txEl>
                                              <p:pRg st="2" end="2"/>
                                            </p:txEl>
                                          </p:spTgt>
                                        </p:tgtEl>
                                        <p:attrNameLst>
                                          <p:attrName>style.visibility</p:attrName>
                                        </p:attrNameLst>
                                      </p:cBhvr>
                                      <p:to>
                                        <p:strVal val="visible"/>
                                      </p:to>
                                    </p:set>
                                    <p:anim calcmode="lin" valueType="num">
                                      <p:cBhvr additive="base">
                                        <p:cTn id="13" dur="500" fill="hold"/>
                                        <p:tgtEl>
                                          <p:spTgt spid="124109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4109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41090">
                                            <p:txEl>
                                              <p:pRg st="3" end="3"/>
                                            </p:txEl>
                                          </p:spTgt>
                                        </p:tgtEl>
                                        <p:attrNameLst>
                                          <p:attrName>style.visibility</p:attrName>
                                        </p:attrNameLst>
                                      </p:cBhvr>
                                      <p:to>
                                        <p:strVal val="visible"/>
                                      </p:to>
                                    </p:set>
                                    <p:anim calcmode="lin" valueType="num">
                                      <p:cBhvr additive="base">
                                        <p:cTn id="19" dur="500" fill="hold"/>
                                        <p:tgtEl>
                                          <p:spTgt spid="124109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4109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41090">
                                            <p:txEl>
                                              <p:pRg st="4" end="4"/>
                                            </p:txEl>
                                          </p:spTgt>
                                        </p:tgtEl>
                                        <p:attrNameLst>
                                          <p:attrName>style.visibility</p:attrName>
                                        </p:attrNameLst>
                                      </p:cBhvr>
                                      <p:to>
                                        <p:strVal val="visible"/>
                                      </p:to>
                                    </p:set>
                                    <p:anim calcmode="lin" valueType="num">
                                      <p:cBhvr additive="base">
                                        <p:cTn id="25" dur="500" fill="hold"/>
                                        <p:tgtEl>
                                          <p:spTgt spid="124109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4109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41090">
                                            <p:txEl>
                                              <p:pRg st="5" end="5"/>
                                            </p:txEl>
                                          </p:spTgt>
                                        </p:tgtEl>
                                        <p:attrNameLst>
                                          <p:attrName>style.visibility</p:attrName>
                                        </p:attrNameLst>
                                      </p:cBhvr>
                                      <p:to>
                                        <p:strVal val="visible"/>
                                      </p:to>
                                    </p:set>
                                    <p:anim calcmode="lin" valueType="num">
                                      <p:cBhvr additive="base">
                                        <p:cTn id="31" dur="500" fill="hold"/>
                                        <p:tgtEl>
                                          <p:spTgt spid="1241090">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4109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41090">
                                            <p:txEl>
                                              <p:pRg st="7" end="7"/>
                                            </p:txEl>
                                          </p:spTgt>
                                        </p:tgtEl>
                                        <p:attrNameLst>
                                          <p:attrName>style.visibility</p:attrName>
                                        </p:attrNameLst>
                                      </p:cBhvr>
                                      <p:to>
                                        <p:strVal val="visible"/>
                                      </p:to>
                                    </p:set>
                                    <p:anim calcmode="lin" valueType="num">
                                      <p:cBhvr additive="base">
                                        <p:cTn id="37" dur="500" fill="hold"/>
                                        <p:tgtEl>
                                          <p:spTgt spid="1241090">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41090">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1090"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4466" name="AutoShape 2">
            <a:extLst>
              <a:ext uri="{FF2B5EF4-FFF2-40B4-BE49-F238E27FC236}">
                <a16:creationId xmlns:a16="http://schemas.microsoft.com/office/drawing/2014/main" id="{EFF43F67-8C60-F74D-B4A5-4292B3DB7ADE}"/>
              </a:ext>
            </a:extLst>
          </p:cNvPr>
          <p:cNvSpPr>
            <a:spLocks noChangeArrowheads="1"/>
          </p:cNvSpPr>
          <p:nvPr/>
        </p:nvSpPr>
        <p:spPr bwMode="auto">
          <a:xfrm>
            <a:off x="1847850" y="1804988"/>
            <a:ext cx="8712200" cy="44323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1214467" name="AutoShape 3" descr="Walnut">
            <a:extLst>
              <a:ext uri="{FF2B5EF4-FFF2-40B4-BE49-F238E27FC236}">
                <a16:creationId xmlns:a16="http://schemas.microsoft.com/office/drawing/2014/main" id="{ACF89101-6F4B-1A4D-B20B-87E4866878FB}"/>
              </a:ext>
            </a:extLst>
          </p:cNvPr>
          <p:cNvSpPr>
            <a:spLocks noChangeArrowheads="1"/>
          </p:cNvSpPr>
          <p:nvPr/>
        </p:nvSpPr>
        <p:spPr bwMode="auto">
          <a:xfrm>
            <a:off x="1774826" y="115889"/>
            <a:ext cx="8785225" cy="1800225"/>
          </a:xfrm>
          <a:prstGeom prst="triangle">
            <a:avLst>
              <a:gd name="adj" fmla="val 49995"/>
            </a:avLst>
          </a:prstGeom>
          <a:blipFill dpi="0" rotWithShape="0">
            <a:blip r:embed="rId4"/>
            <a:srcRect/>
            <a:tile tx="0" ty="0" sx="100000" sy="100000" flip="none" algn="tl"/>
          </a:blipFill>
          <a:ln w="38100" cmpd="dbl">
            <a:solidFill>
              <a:srgbClr val="FF0033"/>
            </a:solidFill>
            <a:miter lim="800000"/>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1214469" name="Text Box 5">
            <a:extLst>
              <a:ext uri="{FF2B5EF4-FFF2-40B4-BE49-F238E27FC236}">
                <a16:creationId xmlns:a16="http://schemas.microsoft.com/office/drawing/2014/main" id="{11AECB81-882F-254D-A982-F5CF7D32054E}"/>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eaLnBrk="0" hangingPunct="0">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pic>
        <p:nvPicPr>
          <p:cNvPr id="1214470" name="Picture 6" descr="chair">
            <a:hlinkClick r:id="rId5"/>
            <a:extLst>
              <a:ext uri="{FF2B5EF4-FFF2-40B4-BE49-F238E27FC236}">
                <a16:creationId xmlns:a16="http://schemas.microsoft.com/office/drawing/2014/main" id="{D08FB6E3-EF36-F544-BC90-4E836BD4F6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2738" y="2997201"/>
            <a:ext cx="982662" cy="1223963"/>
          </a:xfrm>
          <a:prstGeom prst="rect">
            <a:avLst/>
          </a:prstGeom>
          <a:blipFill dpi="0" rotWithShape="0">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214471" name="Picture 7" descr="sofa">
            <a:hlinkClick r:id="rId8"/>
            <a:extLst>
              <a:ext uri="{FF2B5EF4-FFF2-40B4-BE49-F238E27FC236}">
                <a16:creationId xmlns:a16="http://schemas.microsoft.com/office/drawing/2014/main" id="{5AED390E-363B-0C49-8C07-2B9591DC33E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35864" y="2979739"/>
            <a:ext cx="2447925"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4472" name="Picture 8" descr="sawing">
            <a:hlinkClick r:id="rId10"/>
            <a:extLst>
              <a:ext uri="{FF2B5EF4-FFF2-40B4-BE49-F238E27FC236}">
                <a16:creationId xmlns:a16="http://schemas.microsoft.com/office/drawing/2014/main" id="{076B25E0-9FC9-4443-BDEB-2FA18481277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1176" y="2492376"/>
            <a:ext cx="1731963"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14478" name="Object 14">
            <a:extLst>
              <a:ext uri="{FF2B5EF4-FFF2-40B4-BE49-F238E27FC236}">
                <a16:creationId xmlns:a16="http://schemas.microsoft.com/office/drawing/2014/main" id="{B832F525-062E-2248-9543-9E463E9969B5}"/>
              </a:ext>
            </a:extLst>
          </p:cNvPr>
          <p:cNvGraphicFramePr>
            <a:graphicFrameLocks/>
          </p:cNvGraphicFramePr>
          <p:nvPr/>
        </p:nvGraphicFramePr>
        <p:xfrm>
          <a:off x="5664201" y="290514"/>
          <a:ext cx="1031875" cy="1304925"/>
        </p:xfrm>
        <a:graphic>
          <a:graphicData uri="http://schemas.openxmlformats.org/presentationml/2006/ole">
            <mc:AlternateContent xmlns:mc="http://schemas.openxmlformats.org/markup-compatibility/2006">
              <mc:Choice xmlns:v="urn:schemas-microsoft-com:vml" Requires="v">
                <p:oleObj spid="_x0000_s529409" name="Clip" r:id="rId12" imgW="12344400" imgH="18923000" progId="">
                  <p:embed/>
                </p:oleObj>
              </mc:Choice>
              <mc:Fallback>
                <p:oleObj name="Clip" r:id="rId12" imgW="12344400" imgH="18923000" progId="">
                  <p:embed/>
                  <p:pic>
                    <p:nvPicPr>
                      <p:cNvPr id="1214478" name="Object 14">
                        <a:extLst>
                          <a:ext uri="{FF2B5EF4-FFF2-40B4-BE49-F238E27FC236}">
                            <a16:creationId xmlns:a16="http://schemas.microsoft.com/office/drawing/2014/main" id="{B832F525-062E-2248-9543-9E463E9969B5}"/>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64201" y="290514"/>
                        <a:ext cx="103187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4483" name="AutoShape 19">
            <a:extLst>
              <a:ext uri="{FF2B5EF4-FFF2-40B4-BE49-F238E27FC236}">
                <a16:creationId xmlns:a16="http://schemas.microsoft.com/office/drawing/2014/main" id="{27173FE4-D0C9-424F-B920-CCD8125E97E4}"/>
              </a:ext>
            </a:extLst>
          </p:cNvPr>
          <p:cNvSpPr>
            <a:spLocks noChangeArrowheads="1"/>
          </p:cNvSpPr>
          <p:nvPr/>
        </p:nvSpPr>
        <p:spPr bwMode="auto">
          <a:xfrm flipH="1" flipV="1">
            <a:off x="2208213" y="4149725"/>
            <a:ext cx="5040312" cy="1727200"/>
          </a:xfrm>
          <a:prstGeom prst="wedgeEllipseCallout">
            <a:avLst>
              <a:gd name="adj1" fmla="val -25468"/>
              <a:gd name="adj2" fmla="val 70403"/>
            </a:avLst>
          </a:prstGeom>
          <a:solidFill>
            <a:schemeClr val="accent1"/>
          </a:solidFill>
          <a:ln w="9525">
            <a:solidFill>
              <a:schemeClr val="tx1"/>
            </a:solidFill>
            <a:miter lim="800000"/>
            <a:headEnd/>
            <a:tailEnd/>
          </a:ln>
          <a:effectLst/>
        </p:spPr>
        <p:txBody>
          <a:bodyPr rot="10800000" wrap="none" anchor="ctr"/>
          <a:lstStyle/>
          <a:p>
            <a:pPr eaLnBrk="0" hangingPunct="0">
              <a:defRPr/>
            </a:pPr>
            <a:r>
              <a:rPr lang="tr-TR" sz="1200" dirty="0">
                <a:effectLst>
                  <a:outerShdw blurRad="38100" dist="38100" dir="2700000" algn="tl">
                    <a:srgbClr val="FFFFFF"/>
                  </a:outerShdw>
                </a:effectLst>
                <a:latin typeface="Arial" charset="0"/>
              </a:rPr>
              <a:t>NACE Rev.2 Kodu</a:t>
            </a:r>
          </a:p>
          <a:p>
            <a:pPr eaLnBrk="0" hangingPunct="0">
              <a:defRPr/>
            </a:pPr>
            <a:endParaRPr lang="tr-TR" sz="1200" dirty="0">
              <a:effectLst>
                <a:outerShdw blurRad="38100" dist="38100" dir="2700000" algn="tl">
                  <a:srgbClr val="FFFFFF"/>
                </a:outerShdw>
              </a:effectLst>
              <a:latin typeface="Arial" charset="0"/>
            </a:endParaRPr>
          </a:p>
          <a:p>
            <a:pPr eaLnBrk="0" hangingPunct="0">
              <a:defRPr/>
            </a:pPr>
            <a:r>
              <a:rPr lang="nl-NL" sz="1200" dirty="0">
                <a:effectLst>
                  <a:outerShdw blurRad="38100" dist="38100" dir="2700000" algn="tl">
                    <a:srgbClr val="FFFFFF"/>
                  </a:outerShdw>
                </a:effectLst>
                <a:latin typeface="Arial" charset="0"/>
              </a:rPr>
              <a:t> </a:t>
            </a:r>
            <a:r>
              <a:rPr lang="tr-TR" sz="1000" dirty="0">
                <a:latin typeface="Arial" charset="0"/>
              </a:rPr>
              <a:t>31.09	Diğer Mobilyaların imalatı</a:t>
            </a:r>
            <a:endParaRPr lang="en-US" sz="1000" dirty="0">
              <a:latin typeface="Arial" charset="0"/>
            </a:endParaRPr>
          </a:p>
          <a:p>
            <a:pPr>
              <a:defRPr/>
            </a:pPr>
            <a:r>
              <a:rPr lang="tr-TR" sz="1000" dirty="0">
                <a:latin typeface="Arial" charset="0"/>
              </a:rPr>
              <a:t>Bu sınıf aşağıdakileri kapsamaktadır;</a:t>
            </a:r>
          </a:p>
          <a:p>
            <a:pPr>
              <a:defRPr/>
            </a:pPr>
            <a:r>
              <a:rPr lang="tr-TR" sz="1000" dirty="0">
                <a:latin typeface="Arial" charset="0"/>
              </a:rPr>
              <a:t>- kanepe, divan, çek yat ve koltuk takımlarının imalatı,</a:t>
            </a:r>
          </a:p>
          <a:p>
            <a:pPr>
              <a:defRPr/>
            </a:pPr>
            <a:r>
              <a:rPr lang="tr-TR" sz="1000" dirty="0">
                <a:latin typeface="Arial" charset="0"/>
              </a:rPr>
              <a:t>- bahçe sandalyeleri, koltukları vb. imalatı,</a:t>
            </a:r>
          </a:p>
          <a:p>
            <a:pPr>
              <a:defRPr/>
            </a:pPr>
            <a:r>
              <a:rPr lang="tr-TR" sz="1000" dirty="0">
                <a:latin typeface="Arial" charset="0"/>
              </a:rPr>
              <a:t>- yatak odaları, oturma odaları, bahçeler vb. için mobilya imalatı,</a:t>
            </a:r>
          </a:p>
          <a:p>
            <a:pPr>
              <a:defRPr/>
            </a:pPr>
            <a:r>
              <a:rPr lang="tr-TR" sz="1000" dirty="0">
                <a:latin typeface="Arial" charset="0"/>
              </a:rPr>
              <a:t>- dikiş makineleri, televizyonlar vb. için dolap ve sehpa imalatı.</a:t>
            </a:r>
            <a:endParaRPr lang="nl-NL" sz="1000" dirty="0">
              <a:effectLst>
                <a:outerShdw blurRad="38100" dist="38100" dir="2700000" algn="tl">
                  <a:srgbClr val="FFFFFF"/>
                </a:outerShdw>
              </a:effectLst>
              <a:latin typeface="Arial" charset="0"/>
            </a:endParaRPr>
          </a:p>
        </p:txBody>
      </p:sp>
      <p:sp>
        <p:nvSpPr>
          <p:cNvPr id="1214484" name="Oval 20">
            <a:extLst>
              <a:ext uri="{FF2B5EF4-FFF2-40B4-BE49-F238E27FC236}">
                <a16:creationId xmlns:a16="http://schemas.microsoft.com/office/drawing/2014/main" id="{F27123F3-F49D-B843-BF6B-A4EF6B6EF1E1}"/>
              </a:ext>
            </a:extLst>
          </p:cNvPr>
          <p:cNvSpPr>
            <a:spLocks noChangeArrowheads="1"/>
          </p:cNvSpPr>
          <p:nvPr/>
        </p:nvSpPr>
        <p:spPr bwMode="auto">
          <a:xfrm>
            <a:off x="5016501" y="1628776"/>
            <a:ext cx="2735263" cy="1223963"/>
          </a:xfrm>
          <a:prstGeom prst="ellipse">
            <a:avLst/>
          </a:prstGeom>
          <a:solidFill>
            <a:srgbClr val="3366FF"/>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sz="1800"/>
              <a:t>Bu Girişimin </a:t>
            </a:r>
          </a:p>
          <a:p>
            <a:pPr algn="ctr" eaLnBrk="1" hangingPunct="1"/>
            <a:r>
              <a:rPr lang="tr-TR" altLang="tr-TR" sz="1800"/>
              <a:t>Ana Faaliyeti Nedir?</a:t>
            </a:r>
            <a:endParaRPr lang="en-US" altLang="tr-T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14469"/>
                                        </p:tgtEl>
                                        <p:attrNameLst>
                                          <p:attrName>style.visibility</p:attrName>
                                        </p:attrNameLst>
                                      </p:cBhvr>
                                      <p:to>
                                        <p:strVal val="visible"/>
                                      </p:to>
                                    </p:set>
                                    <p:animEffect transition="in" filter="blinds(horizontal)">
                                      <p:cBhvr>
                                        <p:cTn id="7" dur="500"/>
                                        <p:tgtEl>
                                          <p:spTgt spid="12144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4467"/>
                                        </p:tgtEl>
                                        <p:attrNameLst>
                                          <p:attrName>style.visibility</p:attrName>
                                        </p:attrNameLst>
                                      </p:cBhvr>
                                      <p:to>
                                        <p:strVal val="visible"/>
                                      </p:to>
                                    </p:set>
                                    <p:animEffect transition="in" filter="blinds(horizontal)">
                                      <p:cBhvr>
                                        <p:cTn id="12" dur="500"/>
                                        <p:tgtEl>
                                          <p:spTgt spid="12144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14466"/>
                                        </p:tgtEl>
                                        <p:attrNameLst>
                                          <p:attrName>style.visibility</p:attrName>
                                        </p:attrNameLst>
                                      </p:cBhvr>
                                      <p:to>
                                        <p:strVal val="visible"/>
                                      </p:to>
                                    </p:set>
                                    <p:animEffect transition="in" filter="blinds(horizontal)">
                                      <p:cBhvr>
                                        <p:cTn id="17" dur="500"/>
                                        <p:tgtEl>
                                          <p:spTgt spid="12144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14478"/>
                                        </p:tgtEl>
                                        <p:attrNameLst>
                                          <p:attrName>style.visibility</p:attrName>
                                        </p:attrNameLst>
                                      </p:cBhvr>
                                      <p:to>
                                        <p:strVal val="visible"/>
                                      </p:to>
                                    </p:set>
                                    <p:animEffect transition="in" filter="blinds(horizontal)">
                                      <p:cBhvr>
                                        <p:cTn id="22" dur="500"/>
                                        <p:tgtEl>
                                          <p:spTgt spid="12144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14472"/>
                                        </p:tgtEl>
                                        <p:attrNameLst>
                                          <p:attrName>style.visibility</p:attrName>
                                        </p:attrNameLst>
                                      </p:cBhvr>
                                      <p:to>
                                        <p:strVal val="visible"/>
                                      </p:to>
                                    </p:set>
                                    <p:animEffect transition="in" filter="blinds(horizontal)">
                                      <p:cBhvr>
                                        <p:cTn id="27" dur="500"/>
                                        <p:tgtEl>
                                          <p:spTgt spid="121447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14470"/>
                                        </p:tgtEl>
                                        <p:attrNameLst>
                                          <p:attrName>style.visibility</p:attrName>
                                        </p:attrNameLst>
                                      </p:cBhvr>
                                      <p:to>
                                        <p:strVal val="visible"/>
                                      </p:to>
                                    </p:set>
                                    <p:animEffect transition="in" filter="blinds(horizontal)">
                                      <p:cBhvr>
                                        <p:cTn id="32" dur="500"/>
                                        <p:tgtEl>
                                          <p:spTgt spid="121447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14471"/>
                                        </p:tgtEl>
                                        <p:attrNameLst>
                                          <p:attrName>style.visibility</p:attrName>
                                        </p:attrNameLst>
                                      </p:cBhvr>
                                      <p:to>
                                        <p:strVal val="visible"/>
                                      </p:to>
                                    </p:set>
                                    <p:animEffect transition="in" filter="blinds(horizontal)">
                                      <p:cBhvr>
                                        <p:cTn id="37" dur="500"/>
                                        <p:tgtEl>
                                          <p:spTgt spid="121447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214483"/>
                                        </p:tgtEl>
                                        <p:attrNameLst>
                                          <p:attrName>style.visibility</p:attrName>
                                        </p:attrNameLst>
                                      </p:cBhvr>
                                      <p:to>
                                        <p:strVal val="visible"/>
                                      </p:to>
                                    </p:set>
                                    <p:anim calcmode="lin" valueType="num">
                                      <p:cBhvr additive="base">
                                        <p:cTn id="42" dur="500" fill="hold"/>
                                        <p:tgtEl>
                                          <p:spTgt spid="1214483"/>
                                        </p:tgtEl>
                                        <p:attrNameLst>
                                          <p:attrName>ppt_x</p:attrName>
                                        </p:attrNameLst>
                                      </p:cBhvr>
                                      <p:tavLst>
                                        <p:tav tm="0">
                                          <p:val>
                                            <p:strVal val="0-#ppt_w/2"/>
                                          </p:val>
                                        </p:tav>
                                        <p:tav tm="100000">
                                          <p:val>
                                            <p:strVal val="#ppt_x"/>
                                          </p:val>
                                        </p:tav>
                                      </p:tavLst>
                                    </p:anim>
                                    <p:anim calcmode="lin" valueType="num">
                                      <p:cBhvr additive="base">
                                        <p:cTn id="43" dur="500" fill="hold"/>
                                        <p:tgtEl>
                                          <p:spTgt spid="1214483"/>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8" presetClass="entr" presetSubtype="16" fill="hold" grpId="0" nodeType="clickEffect">
                                  <p:stCondLst>
                                    <p:cond delay="0"/>
                                  </p:stCondLst>
                                  <p:childTnLst>
                                    <p:set>
                                      <p:cBhvr>
                                        <p:cTn id="47" dur="1" fill="hold">
                                          <p:stCondLst>
                                            <p:cond delay="0"/>
                                          </p:stCondLst>
                                        </p:cTn>
                                        <p:tgtEl>
                                          <p:spTgt spid="1214484"/>
                                        </p:tgtEl>
                                        <p:attrNameLst>
                                          <p:attrName>style.visibility</p:attrName>
                                        </p:attrNameLst>
                                      </p:cBhvr>
                                      <p:to>
                                        <p:strVal val="visible"/>
                                      </p:to>
                                    </p:set>
                                    <p:animEffect transition="in" filter="diamond(in)">
                                      <p:cBhvr>
                                        <p:cTn id="48" dur="2000"/>
                                        <p:tgtEl>
                                          <p:spTgt spid="1214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4466" grpId="0" animBg="1"/>
      <p:bldP spid="1214467" grpId="0" animBg="1"/>
      <p:bldP spid="1214469" grpId="0"/>
      <p:bldP spid="1214483" grpId="0" animBg="1"/>
      <p:bldP spid="121448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07305" name="Picture 9" descr="semitruck">
            <a:extLst>
              <a:ext uri="{FF2B5EF4-FFF2-40B4-BE49-F238E27FC236}">
                <a16:creationId xmlns:a16="http://schemas.microsoft.com/office/drawing/2014/main" id="{C36DA827-9755-314E-AD02-B3B60C0AD80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p:pic>
      <p:graphicFrame>
        <p:nvGraphicFramePr>
          <p:cNvPr id="1207363" name="Object 67">
            <a:extLst>
              <a:ext uri="{FF2B5EF4-FFF2-40B4-BE49-F238E27FC236}">
                <a16:creationId xmlns:a16="http://schemas.microsoft.com/office/drawing/2014/main" id="{4414CA15-C138-EE4C-8BD2-9B8F6A43FBAE}"/>
              </a:ext>
            </a:extLst>
          </p:cNvPr>
          <p:cNvGraphicFramePr>
            <a:graphicFrameLocks noChangeAspect="1"/>
          </p:cNvGraphicFramePr>
          <p:nvPr>
            <p:ph sz="quarter" idx="2"/>
          </p:nvPr>
        </p:nvGraphicFramePr>
        <p:xfrm>
          <a:off x="5592763" y="2420939"/>
          <a:ext cx="1655762" cy="1273175"/>
        </p:xfrm>
        <a:graphic>
          <a:graphicData uri="http://schemas.openxmlformats.org/presentationml/2006/ole">
            <mc:AlternateContent xmlns:mc="http://schemas.openxmlformats.org/markup-compatibility/2006">
              <mc:Choice xmlns:v="urn:schemas-microsoft-com:vml" Requires="v">
                <p:oleObj spid="_x0000_s531457" name="Bitmap Image" r:id="rId4" imgW="742950" imgH="571500" progId="PBrush">
                  <p:embed/>
                </p:oleObj>
              </mc:Choice>
              <mc:Fallback>
                <p:oleObj name="Bitmap Image" r:id="rId4" imgW="742950" imgH="571500" progId="PBrush">
                  <p:embed/>
                  <p:pic>
                    <p:nvPicPr>
                      <p:cNvPr id="1207363" name="Object 67">
                        <a:extLst>
                          <a:ext uri="{FF2B5EF4-FFF2-40B4-BE49-F238E27FC236}">
                            <a16:creationId xmlns:a16="http://schemas.microsoft.com/office/drawing/2014/main" id="{4414CA15-C138-EE4C-8BD2-9B8F6A43FB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2763" y="2420939"/>
                        <a:ext cx="1655762"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07308" name="Picture 12" descr="j0205462">
            <a:extLst>
              <a:ext uri="{FF2B5EF4-FFF2-40B4-BE49-F238E27FC236}">
                <a16:creationId xmlns:a16="http://schemas.microsoft.com/office/drawing/2014/main" id="{79E32837-5A58-7E4F-A9A3-7728AFF5C207}"/>
              </a:ext>
            </a:extLst>
          </p:cNvPr>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2063751" y="4191000"/>
            <a:ext cx="1819275" cy="1809750"/>
          </a:xfrm>
        </p:spPr>
      </p:pic>
      <p:pic>
        <p:nvPicPr>
          <p:cNvPr id="1207358" name="Picture 62" descr="stock_warehouse">
            <a:extLst>
              <a:ext uri="{FF2B5EF4-FFF2-40B4-BE49-F238E27FC236}">
                <a16:creationId xmlns:a16="http://schemas.microsoft.com/office/drawing/2014/main" id="{0951CB5C-45AA-714B-8AD5-8B30724D37D5}"/>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8543926" y="3644901"/>
            <a:ext cx="1368425" cy="1319213"/>
          </a:xfrm>
        </p:spPr>
      </p:pic>
      <p:sp>
        <p:nvSpPr>
          <p:cNvPr id="33" name="7 Slayt Numarası Yer Tutucusu">
            <a:extLst>
              <a:ext uri="{FF2B5EF4-FFF2-40B4-BE49-F238E27FC236}">
                <a16:creationId xmlns:a16="http://schemas.microsoft.com/office/drawing/2014/main" id="{E207E57F-F388-3A49-8580-4BC38DD037C7}"/>
              </a:ext>
            </a:extLst>
          </p:cNvPr>
          <p:cNvSpPr>
            <a:spLocks noGrp="1"/>
          </p:cNvSpPr>
          <p:nvPr>
            <p:ph type="sldNum" sz="quarter" idx="11"/>
          </p:nvPr>
        </p:nvSpPr>
        <p:spPr/>
        <p:txBody>
          <a:bodyPr/>
          <a:lstStyle/>
          <a:p>
            <a:pPr>
              <a:defRPr/>
            </a:pPr>
            <a:fld id="{630247B2-36F8-0840-8E48-BC8C3ADEFAB2}" type="slidenum">
              <a:rPr lang="tr-TR">
                <a:ln>
                  <a:solidFill>
                    <a:srgbClr val="AB2328"/>
                  </a:solidFill>
                </a:ln>
                <a:latin typeface="Arial" charset="0"/>
                <a:cs typeface="+mn-cs"/>
              </a:rPr>
              <a:pPr>
                <a:defRPr/>
              </a:pPr>
              <a:t>10</a:t>
            </a:fld>
            <a:endParaRPr lang="tr-TR">
              <a:ln>
                <a:solidFill>
                  <a:srgbClr val="AB2328"/>
                </a:solidFill>
              </a:ln>
              <a:latin typeface="Arial" charset="0"/>
              <a:cs typeface="+mn-cs"/>
            </a:endParaRPr>
          </a:p>
        </p:txBody>
      </p:sp>
      <p:graphicFrame>
        <p:nvGraphicFramePr>
          <p:cNvPr id="1207379" name="Object 83">
            <a:extLst>
              <a:ext uri="{FF2B5EF4-FFF2-40B4-BE49-F238E27FC236}">
                <a16:creationId xmlns:a16="http://schemas.microsoft.com/office/drawing/2014/main" id="{1B5B0D34-1D50-2C46-9B4D-CD230D82D977}"/>
              </a:ext>
            </a:extLst>
          </p:cNvPr>
          <p:cNvGraphicFramePr>
            <a:graphicFrameLocks noChangeAspect="1"/>
          </p:cNvGraphicFramePr>
          <p:nvPr/>
        </p:nvGraphicFramePr>
        <p:xfrm>
          <a:off x="4786314" y="692151"/>
          <a:ext cx="3038475" cy="1819275"/>
        </p:xfrm>
        <a:graphic>
          <a:graphicData uri="http://schemas.openxmlformats.org/presentationml/2006/ole">
            <mc:AlternateContent xmlns:mc="http://schemas.openxmlformats.org/markup-compatibility/2006">
              <mc:Choice xmlns:v="urn:schemas-microsoft-com:vml" Requires="v">
                <p:oleObj spid="_x0000_s531458" name="Bitmap Image" r:id="rId8" imgW="2025650" imgH="1212850" progId="PBrush">
                  <p:embed/>
                </p:oleObj>
              </mc:Choice>
              <mc:Fallback>
                <p:oleObj name="Bitmap Image" r:id="rId8" imgW="2025650" imgH="1212850" progId="PBrush">
                  <p:embed/>
                  <p:pic>
                    <p:nvPicPr>
                      <p:cNvPr id="1207379" name="Object 83">
                        <a:extLst>
                          <a:ext uri="{FF2B5EF4-FFF2-40B4-BE49-F238E27FC236}">
                            <a16:creationId xmlns:a16="http://schemas.microsoft.com/office/drawing/2014/main" id="{1B5B0D34-1D50-2C46-9B4D-CD230D82D97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86314" y="692151"/>
                        <a:ext cx="30384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07310" name="Picture 14" descr="j0291984">
            <a:extLst>
              <a:ext uri="{FF2B5EF4-FFF2-40B4-BE49-F238E27FC236}">
                <a16:creationId xmlns:a16="http://schemas.microsoft.com/office/drawing/2014/main" id="{4B792235-FF7B-D04B-AE07-D9DB59FF8CE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00363" y="4797426"/>
            <a:ext cx="74771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7311" name="Picture 15" descr="j0199727">
            <a:extLst>
              <a:ext uri="{FF2B5EF4-FFF2-40B4-BE49-F238E27FC236}">
                <a16:creationId xmlns:a16="http://schemas.microsoft.com/office/drawing/2014/main" id="{141C5A86-EC04-8D43-9053-FE8BAFE8A2A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63750" y="5013326"/>
            <a:ext cx="598488"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7312" name="Picture 16" descr="kitchen">
            <a:extLst>
              <a:ext uri="{FF2B5EF4-FFF2-40B4-BE49-F238E27FC236}">
                <a16:creationId xmlns:a16="http://schemas.microsoft.com/office/drawing/2014/main" id="{A0CB775F-F06E-4640-8EF3-0FC590C29E3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27351" y="2492375"/>
            <a:ext cx="11525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07316" name="Object 20">
            <a:extLst>
              <a:ext uri="{FF2B5EF4-FFF2-40B4-BE49-F238E27FC236}">
                <a16:creationId xmlns:a16="http://schemas.microsoft.com/office/drawing/2014/main" id="{5AB32AEB-4430-2B44-AF01-7FB13ACA9EFA}"/>
              </a:ext>
            </a:extLst>
          </p:cNvPr>
          <p:cNvGraphicFramePr>
            <a:graphicFrameLocks noChangeAspect="1"/>
          </p:cNvGraphicFramePr>
          <p:nvPr/>
        </p:nvGraphicFramePr>
        <p:xfrm>
          <a:off x="8256588" y="836613"/>
          <a:ext cx="2303462" cy="1346200"/>
        </p:xfrm>
        <a:graphic>
          <a:graphicData uri="http://schemas.openxmlformats.org/presentationml/2006/ole">
            <mc:AlternateContent xmlns:mc="http://schemas.openxmlformats.org/markup-compatibility/2006">
              <mc:Choice xmlns:v="urn:schemas-microsoft-com:vml" Requires="v">
                <p:oleObj spid="_x0000_s531459" name="Bitmap Image" r:id="rId13" imgW="1238250" imgH="723900" progId="PBrush">
                  <p:embed/>
                </p:oleObj>
              </mc:Choice>
              <mc:Fallback>
                <p:oleObj name="Bitmap Image" r:id="rId13" imgW="1238250" imgH="723900" progId="PBrush">
                  <p:embed/>
                  <p:pic>
                    <p:nvPicPr>
                      <p:cNvPr id="1207316" name="Object 20">
                        <a:extLst>
                          <a:ext uri="{FF2B5EF4-FFF2-40B4-BE49-F238E27FC236}">
                            <a16:creationId xmlns:a16="http://schemas.microsoft.com/office/drawing/2014/main" id="{5AB32AEB-4430-2B44-AF01-7FB13ACA9EF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56588" y="836613"/>
                        <a:ext cx="2303462"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7319" name="AutoShape 23" descr="Walnut">
            <a:extLst>
              <a:ext uri="{FF2B5EF4-FFF2-40B4-BE49-F238E27FC236}">
                <a16:creationId xmlns:a16="http://schemas.microsoft.com/office/drawing/2014/main" id="{E0E1CDB2-8B61-7B4A-95A8-95CF4AB65B8F}"/>
              </a:ext>
            </a:extLst>
          </p:cNvPr>
          <p:cNvSpPr>
            <a:spLocks noChangeArrowheads="1"/>
          </p:cNvSpPr>
          <p:nvPr/>
        </p:nvSpPr>
        <p:spPr bwMode="auto">
          <a:xfrm>
            <a:off x="1487487" y="765176"/>
            <a:ext cx="2879726" cy="1008063"/>
          </a:xfrm>
          <a:prstGeom prst="triangle">
            <a:avLst>
              <a:gd name="adj" fmla="val 49995"/>
            </a:avLst>
          </a:prstGeom>
          <a:blipFill dpi="0" rotWithShape="0">
            <a:blip r:embed="rId15"/>
            <a:srcRect/>
            <a:tile tx="0" ty="0" sx="100000" sy="100000" flip="none" algn="tl"/>
          </a:blipFill>
          <a:ln w="38100" cmpd="dbl">
            <a:solidFill>
              <a:srgbClr val="FF0033"/>
            </a:solidFill>
            <a:miter lim="800000"/>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1207320" name="AutoShape 24">
            <a:extLst>
              <a:ext uri="{FF2B5EF4-FFF2-40B4-BE49-F238E27FC236}">
                <a16:creationId xmlns:a16="http://schemas.microsoft.com/office/drawing/2014/main" id="{20E7F6F2-CBD1-224C-9338-48AB3781B4C5}"/>
              </a:ext>
            </a:extLst>
          </p:cNvPr>
          <p:cNvSpPr>
            <a:spLocks noChangeArrowheads="1"/>
          </p:cNvSpPr>
          <p:nvPr/>
        </p:nvSpPr>
        <p:spPr bwMode="auto">
          <a:xfrm>
            <a:off x="1631950" y="1773238"/>
            <a:ext cx="2592388" cy="19431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pic>
        <p:nvPicPr>
          <p:cNvPr id="1207321" name="Picture 25" descr="sawing">
            <a:extLst>
              <a:ext uri="{FF2B5EF4-FFF2-40B4-BE49-F238E27FC236}">
                <a16:creationId xmlns:a16="http://schemas.microsoft.com/office/drawing/2014/main" id="{DA33F33A-D6D8-FF4E-BC07-25042369816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66989" y="1844676"/>
            <a:ext cx="6826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7322" name="Picture 26" descr="sofa">
            <a:extLst>
              <a:ext uri="{FF2B5EF4-FFF2-40B4-BE49-F238E27FC236}">
                <a16:creationId xmlns:a16="http://schemas.microsoft.com/office/drawing/2014/main" id="{B05C33DD-95AE-214C-9AE0-0C3BBABFAE6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359151" y="1989138"/>
            <a:ext cx="7921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7323" name="Picture 27" descr="chair">
            <a:extLst>
              <a:ext uri="{FF2B5EF4-FFF2-40B4-BE49-F238E27FC236}">
                <a16:creationId xmlns:a16="http://schemas.microsoft.com/office/drawing/2014/main" id="{3DD3D975-DCC7-D445-85CA-E5C4AF7421E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74825" y="1844676"/>
            <a:ext cx="579438" cy="720725"/>
          </a:xfrm>
          <a:prstGeom prst="rect">
            <a:avLst/>
          </a:pr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07326" name="Text Box 30">
            <a:extLst>
              <a:ext uri="{FF2B5EF4-FFF2-40B4-BE49-F238E27FC236}">
                <a16:creationId xmlns:a16="http://schemas.microsoft.com/office/drawing/2014/main" id="{42358465-A72E-EB43-9136-09D9C1E77DEA}"/>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eaLnBrk="0" hangingPunct="0">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sp>
        <p:nvSpPr>
          <p:cNvPr id="1207350" name="AutoShape 54">
            <a:extLst>
              <a:ext uri="{FF2B5EF4-FFF2-40B4-BE49-F238E27FC236}">
                <a16:creationId xmlns:a16="http://schemas.microsoft.com/office/drawing/2014/main" id="{B52AE9BD-5EE3-9B4D-B2B8-C90C2C57248D}"/>
              </a:ext>
            </a:extLst>
          </p:cNvPr>
          <p:cNvSpPr>
            <a:spLocks noChangeArrowheads="1"/>
          </p:cNvSpPr>
          <p:nvPr/>
        </p:nvSpPr>
        <p:spPr bwMode="auto">
          <a:xfrm>
            <a:off x="1524001" y="3716338"/>
            <a:ext cx="3419475" cy="863600"/>
          </a:xfrm>
          <a:prstGeom prst="wedgeEllipseCallout">
            <a:avLst>
              <a:gd name="adj1" fmla="val -6921"/>
              <a:gd name="adj2" fmla="val 76653"/>
            </a:avLst>
          </a:prstGeom>
          <a:solidFill>
            <a:schemeClr val="accent1"/>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p>
          <a:p>
            <a:pPr>
              <a:defRPr/>
            </a:pPr>
            <a:r>
              <a:rPr lang="tr-TR" sz="1200">
                <a:effectLst>
                  <a:outerShdw blurRad="38100" dist="38100" dir="2700000" algn="tl">
                    <a:srgbClr val="FFFFFF"/>
                  </a:outerShdw>
                </a:effectLst>
                <a:latin typeface="Arial" charset="0"/>
              </a:rPr>
              <a:t>41.20 İkamet ve ikamet amaçlı olmayan </a:t>
            </a:r>
          </a:p>
          <a:p>
            <a:pPr>
              <a:defRPr/>
            </a:pPr>
            <a:r>
              <a:rPr lang="tr-TR" sz="1200">
                <a:effectLst>
                  <a:outerShdw blurRad="38100" dist="38100" dir="2700000" algn="tl">
                    <a:srgbClr val="FFFFFF"/>
                  </a:outerShdw>
                </a:effectLst>
                <a:latin typeface="Arial" charset="0"/>
              </a:rPr>
              <a:t>binaların inşaatı</a:t>
            </a:r>
            <a:endParaRPr lang="en-US" sz="1200">
              <a:effectLst>
                <a:outerShdw blurRad="38100" dist="38100" dir="2700000" algn="tl">
                  <a:srgbClr val="FFFFFF"/>
                </a:outerShdw>
              </a:effectLst>
              <a:latin typeface="Arial" charset="0"/>
            </a:endParaRPr>
          </a:p>
        </p:txBody>
      </p:sp>
      <p:sp>
        <p:nvSpPr>
          <p:cNvPr id="1207362" name="AutoShape 66">
            <a:extLst>
              <a:ext uri="{FF2B5EF4-FFF2-40B4-BE49-F238E27FC236}">
                <a16:creationId xmlns:a16="http://schemas.microsoft.com/office/drawing/2014/main" id="{17287440-C07F-4443-B100-A919ABFBB487}"/>
              </a:ext>
            </a:extLst>
          </p:cNvPr>
          <p:cNvSpPr>
            <a:spLocks noChangeArrowheads="1"/>
          </p:cNvSpPr>
          <p:nvPr/>
        </p:nvSpPr>
        <p:spPr bwMode="auto">
          <a:xfrm>
            <a:off x="7751764" y="3141664"/>
            <a:ext cx="2916237" cy="503237"/>
          </a:xfrm>
          <a:prstGeom prst="wedgeEllipseCallout">
            <a:avLst>
              <a:gd name="adj1" fmla="val -4819"/>
              <a:gd name="adj2" fmla="val 94477"/>
            </a:avLst>
          </a:prstGeom>
          <a:solidFill>
            <a:schemeClr val="accent1"/>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p>
          <a:p>
            <a:pPr>
              <a:defRPr/>
            </a:pPr>
            <a:r>
              <a:rPr lang="tr-TR" sz="1200">
                <a:effectLst>
                  <a:outerShdw blurRad="38100" dist="38100" dir="2700000" algn="tl">
                    <a:srgbClr val="FFFFFF"/>
                  </a:outerShdw>
                </a:effectLst>
                <a:latin typeface="Arial" charset="0"/>
              </a:rPr>
              <a:t>52.10 Depolama ve ambarlama</a:t>
            </a:r>
            <a:endParaRPr lang="en-US" sz="1200">
              <a:effectLst>
                <a:outerShdw blurRad="38100" dist="38100" dir="2700000" algn="tl">
                  <a:srgbClr val="FFFFFF"/>
                </a:outerShdw>
              </a:effectLst>
              <a:latin typeface="Arial" charset="0"/>
            </a:endParaRPr>
          </a:p>
        </p:txBody>
      </p:sp>
      <p:graphicFrame>
        <p:nvGraphicFramePr>
          <p:cNvPr id="1207366" name="Object 70">
            <a:extLst>
              <a:ext uri="{FF2B5EF4-FFF2-40B4-BE49-F238E27FC236}">
                <a16:creationId xmlns:a16="http://schemas.microsoft.com/office/drawing/2014/main" id="{66AF18F0-F644-6046-BA9B-1EE8D7D7B202}"/>
              </a:ext>
            </a:extLst>
          </p:cNvPr>
          <p:cNvGraphicFramePr>
            <a:graphicFrameLocks/>
          </p:cNvGraphicFramePr>
          <p:nvPr/>
        </p:nvGraphicFramePr>
        <p:xfrm>
          <a:off x="2495551" y="908051"/>
          <a:ext cx="792163" cy="792163"/>
        </p:xfrm>
        <a:graphic>
          <a:graphicData uri="http://schemas.openxmlformats.org/presentationml/2006/ole">
            <mc:AlternateContent xmlns:mc="http://schemas.openxmlformats.org/markup-compatibility/2006">
              <mc:Choice xmlns:v="urn:schemas-microsoft-com:vml" Requires="v">
                <p:oleObj spid="_x0000_s531460" name="Clip" r:id="rId20" imgW="12344400" imgH="18923000" progId="">
                  <p:embed/>
                </p:oleObj>
              </mc:Choice>
              <mc:Fallback>
                <p:oleObj name="Clip" r:id="rId20" imgW="12344400" imgH="18923000" progId="">
                  <p:embed/>
                  <p:pic>
                    <p:nvPicPr>
                      <p:cNvPr id="1207366" name="Object 70">
                        <a:extLst>
                          <a:ext uri="{FF2B5EF4-FFF2-40B4-BE49-F238E27FC236}">
                            <a16:creationId xmlns:a16="http://schemas.microsoft.com/office/drawing/2014/main" id="{66AF18F0-F644-6046-BA9B-1EE8D7D7B202}"/>
                          </a:ext>
                        </a:extLst>
                      </p:cNvPr>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95551" y="908051"/>
                        <a:ext cx="792163"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85">
            <a:extLst>
              <a:ext uri="{FF2B5EF4-FFF2-40B4-BE49-F238E27FC236}">
                <a16:creationId xmlns:a16="http://schemas.microsoft.com/office/drawing/2014/main" id="{DCEAE718-60CA-074A-B475-798C1C8C2165}"/>
              </a:ext>
            </a:extLst>
          </p:cNvPr>
          <p:cNvGrpSpPr>
            <a:grpSpLocks/>
          </p:cNvGrpSpPr>
          <p:nvPr/>
        </p:nvGrpSpPr>
        <p:grpSpPr bwMode="auto">
          <a:xfrm flipH="1">
            <a:off x="2352675" y="260350"/>
            <a:ext cx="3238500" cy="647700"/>
            <a:chOff x="1303" y="1248"/>
            <a:chExt cx="3312" cy="624"/>
          </a:xfrm>
        </p:grpSpPr>
        <p:sp>
          <p:nvSpPr>
            <p:cNvPr id="1207382" name="AutoShape 86">
              <a:extLst>
                <a:ext uri="{FF2B5EF4-FFF2-40B4-BE49-F238E27FC236}">
                  <a16:creationId xmlns:a16="http://schemas.microsoft.com/office/drawing/2014/main" id="{28DB03AE-94C4-6A4B-B04E-695D4AFCA92E}"/>
                </a:ext>
              </a:extLst>
            </p:cNvPr>
            <p:cNvSpPr>
              <a:spLocks noChangeArrowheads="1"/>
            </p:cNvSpPr>
            <p:nvPr/>
          </p:nvSpPr>
          <p:spPr bwMode="auto">
            <a:xfrm>
              <a:off x="1439" y="1248"/>
              <a:ext cx="3025" cy="624"/>
            </a:xfrm>
            <a:prstGeom prst="wedgeEllipseCallout">
              <a:avLst>
                <a:gd name="adj1" fmla="val 38394"/>
                <a:gd name="adj2" fmla="val 208653"/>
              </a:avLst>
            </a:prstGeom>
            <a:solidFill>
              <a:schemeClr val="accent1"/>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r>
                <a:rPr lang="nl-NL" sz="1200">
                  <a:effectLst>
                    <a:outerShdw blurRad="38100" dist="38100" dir="2700000" algn="tl">
                      <a:srgbClr val="FFFFFF"/>
                    </a:outerShdw>
                  </a:effectLst>
                  <a:latin typeface="Arial" charset="0"/>
                </a:rPr>
                <a:t> </a:t>
              </a:r>
              <a:r>
                <a:rPr lang="tr-TR" sz="1200">
                  <a:effectLst>
                    <a:outerShdw blurRad="38100" dist="38100" dir="2700000" algn="tl">
                      <a:srgbClr val="FFFFFF"/>
                    </a:outerShdw>
                  </a:effectLst>
                  <a:latin typeface="Arial" charset="0"/>
                </a:rPr>
                <a:t>? </a:t>
              </a:r>
            </a:p>
            <a:p>
              <a:pPr>
                <a:defRPr/>
              </a:pPr>
              <a:r>
                <a:rPr lang="tr-TR" sz="1200">
                  <a:latin typeface="Arial" charset="0"/>
                </a:rPr>
                <a:t>31.09 Diğer Mobilyaların imalatı</a:t>
              </a:r>
              <a:endParaRPr lang="en-US" sz="2400">
                <a:latin typeface="Times New Roman" pitchFamily="18" charset="0"/>
              </a:endParaRPr>
            </a:p>
          </p:txBody>
        </p:sp>
        <p:sp>
          <p:nvSpPr>
            <p:cNvPr id="2081" name="Text Box 87">
              <a:extLst>
                <a:ext uri="{FF2B5EF4-FFF2-40B4-BE49-F238E27FC236}">
                  <a16:creationId xmlns:a16="http://schemas.microsoft.com/office/drawing/2014/main" id="{DCAA7694-E599-BC47-A797-1AFA59A0EACF}"/>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endParaRPr lang="nl-NL" altLang="tr-TR" sz="1000"/>
            </a:p>
          </p:txBody>
        </p:sp>
      </p:grpSp>
      <p:grpSp>
        <p:nvGrpSpPr>
          <p:cNvPr id="3" name="Group 88">
            <a:extLst>
              <a:ext uri="{FF2B5EF4-FFF2-40B4-BE49-F238E27FC236}">
                <a16:creationId xmlns:a16="http://schemas.microsoft.com/office/drawing/2014/main" id="{ECACC176-6E3E-C547-A162-F9458FE1CD6F}"/>
              </a:ext>
            </a:extLst>
          </p:cNvPr>
          <p:cNvGrpSpPr>
            <a:grpSpLocks/>
          </p:cNvGrpSpPr>
          <p:nvPr/>
        </p:nvGrpSpPr>
        <p:grpSpPr bwMode="auto">
          <a:xfrm flipH="1">
            <a:off x="3000375" y="1125538"/>
            <a:ext cx="3238500" cy="647700"/>
            <a:chOff x="1303" y="1248"/>
            <a:chExt cx="3312" cy="624"/>
          </a:xfrm>
        </p:grpSpPr>
        <p:sp>
          <p:nvSpPr>
            <p:cNvPr id="1207385" name="AutoShape 89">
              <a:extLst>
                <a:ext uri="{FF2B5EF4-FFF2-40B4-BE49-F238E27FC236}">
                  <a16:creationId xmlns:a16="http://schemas.microsoft.com/office/drawing/2014/main" id="{E8BE1E4A-131C-5E4D-916C-BC2B7213ECE7}"/>
                </a:ext>
              </a:extLst>
            </p:cNvPr>
            <p:cNvSpPr>
              <a:spLocks noChangeArrowheads="1"/>
            </p:cNvSpPr>
            <p:nvPr/>
          </p:nvSpPr>
          <p:spPr bwMode="auto">
            <a:xfrm>
              <a:off x="1439" y="1248"/>
              <a:ext cx="3025" cy="624"/>
            </a:xfrm>
            <a:prstGeom prst="wedgeEllipseCallout">
              <a:avLst>
                <a:gd name="adj1" fmla="val 38394"/>
                <a:gd name="adj2" fmla="val 208653"/>
              </a:avLst>
            </a:prstGeom>
            <a:solidFill>
              <a:schemeClr val="accent1"/>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r>
                <a:rPr lang="nl-NL" sz="1200">
                  <a:effectLst>
                    <a:outerShdw blurRad="38100" dist="38100" dir="2700000" algn="tl">
                      <a:srgbClr val="FFFFFF"/>
                    </a:outerShdw>
                  </a:effectLst>
                  <a:latin typeface="Arial" charset="0"/>
                </a:rPr>
                <a:t> </a:t>
              </a:r>
              <a:r>
                <a:rPr lang="tr-TR" sz="1200">
                  <a:effectLst>
                    <a:outerShdw blurRad="38100" dist="38100" dir="2700000" algn="tl">
                      <a:srgbClr val="FFFFFF"/>
                    </a:outerShdw>
                  </a:effectLst>
                  <a:latin typeface="Arial" charset="0"/>
                </a:rPr>
                <a:t>? </a:t>
              </a:r>
            </a:p>
            <a:p>
              <a:pPr>
                <a:defRPr/>
              </a:pPr>
              <a:r>
                <a:rPr lang="tr-TR" sz="1200">
                  <a:latin typeface="Arial" charset="0"/>
                </a:rPr>
                <a:t>31.02 Mutfak mobilyaların imalatı</a:t>
              </a:r>
              <a:endParaRPr lang="en-US" sz="2400">
                <a:latin typeface="Times New Roman" pitchFamily="18" charset="0"/>
              </a:endParaRPr>
            </a:p>
          </p:txBody>
        </p:sp>
        <p:sp>
          <p:nvSpPr>
            <p:cNvPr id="2079" name="Text Box 90">
              <a:extLst>
                <a:ext uri="{FF2B5EF4-FFF2-40B4-BE49-F238E27FC236}">
                  <a16:creationId xmlns:a16="http://schemas.microsoft.com/office/drawing/2014/main" id="{B205523B-FA4C-834C-8512-82E5B25A2A35}"/>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endParaRPr lang="nl-NL" altLang="tr-TR" sz="1000"/>
            </a:p>
          </p:txBody>
        </p:sp>
      </p:grpSp>
      <p:sp>
        <p:nvSpPr>
          <p:cNvPr id="1207387" name="AutoShape 91">
            <a:extLst>
              <a:ext uri="{FF2B5EF4-FFF2-40B4-BE49-F238E27FC236}">
                <a16:creationId xmlns:a16="http://schemas.microsoft.com/office/drawing/2014/main" id="{824262C5-3FC0-FF46-8E8D-BC26B6D51142}"/>
              </a:ext>
            </a:extLst>
          </p:cNvPr>
          <p:cNvSpPr>
            <a:spLocks noChangeArrowheads="1"/>
          </p:cNvSpPr>
          <p:nvPr/>
        </p:nvSpPr>
        <p:spPr bwMode="auto">
          <a:xfrm flipH="1" flipV="1">
            <a:off x="7464426" y="1844676"/>
            <a:ext cx="3203575" cy="936625"/>
          </a:xfrm>
          <a:prstGeom prst="wedgeEllipseCallout">
            <a:avLst>
              <a:gd name="adj1" fmla="val -14819"/>
              <a:gd name="adj2" fmla="val 64574"/>
            </a:avLst>
          </a:prstGeom>
          <a:solidFill>
            <a:schemeClr val="accent1"/>
          </a:solidFill>
          <a:ln w="9525">
            <a:solidFill>
              <a:schemeClr val="tx1"/>
            </a:solidFill>
            <a:miter lim="800000"/>
            <a:headEnd/>
            <a:tailEnd/>
          </a:ln>
          <a:effectLst/>
        </p:spPr>
        <p:txBody>
          <a:bodyPr rot="10800000" wrap="none" anchor="ctr"/>
          <a:lstStyle/>
          <a:p>
            <a:pPr>
              <a:defRPr/>
            </a:pPr>
            <a:r>
              <a:rPr lang="tr-TR" sz="1200">
                <a:effectLst>
                  <a:outerShdw blurRad="38100" dist="38100" dir="2700000" algn="tl">
                    <a:srgbClr val="FFFFFF"/>
                  </a:outerShdw>
                </a:effectLst>
                <a:latin typeface="Arial" charset="0"/>
              </a:rPr>
              <a:t>Kodu</a:t>
            </a:r>
            <a:r>
              <a:rPr lang="nl-NL" sz="1200">
                <a:effectLst>
                  <a:outerShdw blurRad="38100" dist="38100" dir="2700000" algn="tl">
                    <a:srgbClr val="FFFFFF"/>
                  </a:outerShdw>
                </a:effectLst>
                <a:latin typeface="Arial" charset="0"/>
              </a:rPr>
              <a:t> </a:t>
            </a:r>
            <a:r>
              <a:rPr lang="tr-TR" sz="1200">
                <a:effectLst>
                  <a:outerShdw blurRad="38100" dist="38100" dir="2700000" algn="tl">
                    <a:srgbClr val="FFFFFF"/>
                  </a:outerShdw>
                </a:effectLst>
                <a:latin typeface="Arial" charset="0"/>
              </a:rPr>
              <a:t>? </a:t>
            </a:r>
          </a:p>
          <a:p>
            <a:pPr>
              <a:defRPr/>
            </a:pPr>
            <a:r>
              <a:rPr lang="tr-TR" sz="1200">
                <a:latin typeface="Arial" charset="0"/>
              </a:rPr>
              <a:t>47.59 Belirli bir mala tahsis edilmiş </a:t>
            </a:r>
          </a:p>
          <a:p>
            <a:pPr>
              <a:defRPr/>
            </a:pPr>
            <a:r>
              <a:rPr lang="tr-TR" sz="1200">
                <a:latin typeface="Arial" charset="0"/>
              </a:rPr>
              <a:t>mağazalarda mobilya….perakende</a:t>
            </a:r>
          </a:p>
          <a:p>
            <a:pPr>
              <a:defRPr/>
            </a:pPr>
            <a:r>
              <a:rPr lang="tr-TR" sz="1200">
                <a:latin typeface="Arial" charset="0"/>
              </a:rPr>
              <a:t> ticareti</a:t>
            </a:r>
            <a:endParaRPr lang="en-US" sz="1200">
              <a:latin typeface="Arial" charset="0"/>
            </a:endParaRPr>
          </a:p>
        </p:txBody>
      </p:sp>
      <p:sp>
        <p:nvSpPr>
          <p:cNvPr id="1207388" name="AutoShape 92">
            <a:extLst>
              <a:ext uri="{FF2B5EF4-FFF2-40B4-BE49-F238E27FC236}">
                <a16:creationId xmlns:a16="http://schemas.microsoft.com/office/drawing/2014/main" id="{791D0F35-CB77-D74C-8E89-A70496C88B71}"/>
              </a:ext>
            </a:extLst>
          </p:cNvPr>
          <p:cNvSpPr>
            <a:spLocks noChangeArrowheads="1"/>
          </p:cNvSpPr>
          <p:nvPr/>
        </p:nvSpPr>
        <p:spPr bwMode="auto">
          <a:xfrm flipH="1" flipV="1">
            <a:off x="5016500" y="3787776"/>
            <a:ext cx="3240088" cy="936625"/>
          </a:xfrm>
          <a:prstGeom prst="wedgeEllipseCallout">
            <a:avLst>
              <a:gd name="adj1" fmla="val -3162"/>
              <a:gd name="adj2" fmla="val 80505"/>
            </a:avLst>
          </a:prstGeom>
          <a:solidFill>
            <a:schemeClr val="accent1"/>
          </a:solidFill>
          <a:ln w="9525">
            <a:solidFill>
              <a:schemeClr val="tx1"/>
            </a:solidFill>
            <a:miter lim="800000"/>
            <a:headEnd/>
            <a:tailEnd/>
          </a:ln>
          <a:effectLst/>
        </p:spPr>
        <p:txBody>
          <a:bodyPr rot="10800000" wrap="none" anchor="ctr"/>
          <a:lstStyle/>
          <a:p>
            <a:pPr eaLnBrk="0" hangingPunct="0">
              <a:defRPr/>
            </a:pPr>
            <a:r>
              <a:rPr lang="tr-TR" sz="1200">
                <a:effectLst>
                  <a:outerShdw blurRad="38100" dist="38100" dir="2700000" algn="tl">
                    <a:srgbClr val="FFFFFF"/>
                  </a:outerShdw>
                </a:effectLst>
                <a:latin typeface="Arial" charset="0"/>
              </a:rPr>
              <a:t>Kodu?</a:t>
            </a:r>
          </a:p>
          <a:p>
            <a:pPr>
              <a:defRPr/>
            </a:pPr>
            <a:r>
              <a:rPr lang="tr-TR" sz="1200">
                <a:effectLst>
                  <a:outerShdw blurRad="38100" dist="38100" dir="2700000" algn="tl">
                    <a:srgbClr val="FFFFFF"/>
                  </a:outerShdw>
                </a:effectLst>
                <a:latin typeface="Arial" charset="0"/>
              </a:rPr>
              <a:t>69.20 Muhasebe, defter tutma ve </a:t>
            </a:r>
          </a:p>
          <a:p>
            <a:pPr>
              <a:defRPr/>
            </a:pPr>
            <a:r>
              <a:rPr lang="tr-TR" sz="1200">
                <a:effectLst>
                  <a:outerShdw blurRad="38100" dist="38100" dir="2700000" algn="tl">
                    <a:srgbClr val="FFFFFF"/>
                  </a:outerShdw>
                </a:effectLst>
                <a:latin typeface="Arial" charset="0"/>
              </a:rPr>
              <a:t>denetim faaliyetleri; vergi müşavirliği</a:t>
            </a:r>
            <a:endParaRPr lang="en-US" sz="1200">
              <a:effectLst>
                <a:outerShdw blurRad="38100" dist="38100" dir="2700000" algn="tl">
                  <a:srgbClr val="FFFFFF"/>
                </a:outerShdw>
              </a:effectLst>
              <a:latin typeface="Arial" charset="0"/>
            </a:endParaRPr>
          </a:p>
        </p:txBody>
      </p:sp>
      <p:sp>
        <p:nvSpPr>
          <p:cNvPr id="1207389" name="AutoShape 93">
            <a:extLst>
              <a:ext uri="{FF2B5EF4-FFF2-40B4-BE49-F238E27FC236}">
                <a16:creationId xmlns:a16="http://schemas.microsoft.com/office/drawing/2014/main" id="{BB328F70-30A2-A04A-AEAD-734DB4208066}"/>
              </a:ext>
            </a:extLst>
          </p:cNvPr>
          <p:cNvSpPr>
            <a:spLocks noChangeArrowheads="1"/>
          </p:cNvSpPr>
          <p:nvPr/>
        </p:nvSpPr>
        <p:spPr bwMode="auto">
          <a:xfrm>
            <a:off x="5159375" y="188914"/>
            <a:ext cx="2916238" cy="503237"/>
          </a:xfrm>
          <a:prstGeom prst="wedgeEllipseCallout">
            <a:avLst>
              <a:gd name="adj1" fmla="val -4819"/>
              <a:gd name="adj2" fmla="val 94477"/>
            </a:avLst>
          </a:prstGeom>
          <a:solidFill>
            <a:schemeClr val="accent1"/>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p>
          <a:p>
            <a:pPr>
              <a:defRPr/>
            </a:pPr>
            <a:r>
              <a:rPr lang="tr-TR" sz="1200">
                <a:effectLst>
                  <a:outerShdw blurRad="38100" dist="38100" dir="2700000" algn="tl">
                    <a:srgbClr val="FFFFFF"/>
                  </a:outerShdw>
                </a:effectLst>
                <a:latin typeface="Arial" charset="0"/>
              </a:rPr>
              <a:t>70.10 İdare merkezi faaliyetleri</a:t>
            </a:r>
            <a:endParaRPr lang="en-US" sz="1200">
              <a:effectLst>
                <a:outerShdw blurRad="38100" dist="38100" dir="2700000" algn="tl">
                  <a:srgbClr val="FFFFFF"/>
                </a:outerShdw>
              </a:effectLst>
              <a:latin typeface="Arial" charset="0"/>
            </a:endParaRPr>
          </a:p>
        </p:txBody>
      </p:sp>
      <p:pic>
        <p:nvPicPr>
          <p:cNvPr id="1207395" name="Picture 99">
            <a:extLst>
              <a:ext uri="{FF2B5EF4-FFF2-40B4-BE49-F238E27FC236}">
                <a16:creationId xmlns:a16="http://schemas.microsoft.com/office/drawing/2014/main" id="{CAA6D164-9D82-E34D-A427-8BEF8B1E23C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846264" y="2765426"/>
            <a:ext cx="865187"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7399" name="AutoShape 103">
            <a:extLst>
              <a:ext uri="{FF2B5EF4-FFF2-40B4-BE49-F238E27FC236}">
                <a16:creationId xmlns:a16="http://schemas.microsoft.com/office/drawing/2014/main" id="{A529C388-2F21-504A-9A16-8011DA4E3237}"/>
              </a:ext>
            </a:extLst>
          </p:cNvPr>
          <p:cNvSpPr>
            <a:spLocks noChangeArrowheads="1"/>
          </p:cNvSpPr>
          <p:nvPr/>
        </p:nvSpPr>
        <p:spPr bwMode="auto">
          <a:xfrm flipH="1" flipV="1">
            <a:off x="2782888" y="3284539"/>
            <a:ext cx="3097212" cy="649287"/>
          </a:xfrm>
          <a:prstGeom prst="wedgeEllipseCallout">
            <a:avLst>
              <a:gd name="adj1" fmla="val 61583"/>
              <a:gd name="adj2" fmla="val 58065"/>
            </a:avLst>
          </a:prstGeom>
          <a:solidFill>
            <a:schemeClr val="accent1"/>
          </a:solidFill>
          <a:ln w="9525">
            <a:solidFill>
              <a:schemeClr val="tx1"/>
            </a:solidFill>
            <a:miter lim="800000"/>
            <a:headEnd/>
            <a:tailEnd/>
          </a:ln>
          <a:effectLst/>
        </p:spPr>
        <p:txBody>
          <a:bodyPr rot="10800000" wrap="none" anchor="ctr"/>
          <a:lstStyle/>
          <a:p>
            <a:pPr eaLnBrk="0" hangingPunct="0">
              <a:defRPr/>
            </a:pPr>
            <a:r>
              <a:rPr lang="tr-TR" sz="1200">
                <a:effectLst>
                  <a:outerShdw blurRad="38100" dist="38100" dir="2700000" algn="tl">
                    <a:srgbClr val="FFFFFF"/>
                  </a:outerShdw>
                </a:effectLst>
                <a:latin typeface="Arial" charset="0"/>
              </a:rPr>
              <a:t>Kodu?</a:t>
            </a:r>
          </a:p>
          <a:p>
            <a:pPr eaLnBrk="0" hangingPunct="0">
              <a:defRPr/>
            </a:pPr>
            <a:r>
              <a:rPr lang="tr-TR" sz="1200">
                <a:effectLst>
                  <a:outerShdw blurRad="38100" dist="38100" dir="2700000" algn="tl">
                    <a:srgbClr val="FFFFFF"/>
                  </a:outerShdw>
                </a:effectLst>
                <a:latin typeface="Arial" charset="0"/>
              </a:rPr>
              <a:t>32.40 Oyun ve oyuncak imalatı</a:t>
            </a:r>
            <a:endParaRPr lang="en-US" sz="1200">
              <a:latin typeface="Arial" charset="0"/>
            </a:endParaRPr>
          </a:p>
          <a:p>
            <a:pPr eaLnBrk="0" hangingPunct="0">
              <a:defRPr/>
            </a:pPr>
            <a:endParaRPr lang="en-US" sz="120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07319"/>
                                        </p:tgtEl>
                                        <p:attrNameLst>
                                          <p:attrName>style.visibility</p:attrName>
                                        </p:attrNameLst>
                                      </p:cBhvr>
                                      <p:to>
                                        <p:strVal val="visible"/>
                                      </p:to>
                                    </p:set>
                                    <p:animEffect transition="in" filter="blinds(horizontal)">
                                      <p:cBhvr>
                                        <p:cTn id="7" dur="500"/>
                                        <p:tgtEl>
                                          <p:spTgt spid="12073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07320"/>
                                        </p:tgtEl>
                                        <p:attrNameLst>
                                          <p:attrName>style.visibility</p:attrName>
                                        </p:attrNameLst>
                                      </p:cBhvr>
                                      <p:to>
                                        <p:strVal val="visible"/>
                                      </p:to>
                                    </p:set>
                                    <p:animEffect transition="in" filter="blinds(horizontal)">
                                      <p:cBhvr>
                                        <p:cTn id="12" dur="500"/>
                                        <p:tgtEl>
                                          <p:spTgt spid="12073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07366"/>
                                        </p:tgtEl>
                                        <p:attrNameLst>
                                          <p:attrName>style.visibility</p:attrName>
                                        </p:attrNameLst>
                                      </p:cBhvr>
                                      <p:to>
                                        <p:strVal val="visible"/>
                                      </p:to>
                                    </p:set>
                                    <p:animEffect transition="in" filter="blinds(horizontal)">
                                      <p:cBhvr>
                                        <p:cTn id="17" dur="500"/>
                                        <p:tgtEl>
                                          <p:spTgt spid="12073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07321"/>
                                        </p:tgtEl>
                                        <p:attrNameLst>
                                          <p:attrName>style.visibility</p:attrName>
                                        </p:attrNameLst>
                                      </p:cBhvr>
                                      <p:to>
                                        <p:strVal val="visible"/>
                                      </p:to>
                                    </p:set>
                                    <p:animEffect transition="in" filter="blinds(horizontal)">
                                      <p:cBhvr>
                                        <p:cTn id="22" dur="500"/>
                                        <p:tgtEl>
                                          <p:spTgt spid="12073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07323"/>
                                        </p:tgtEl>
                                        <p:attrNameLst>
                                          <p:attrName>style.visibility</p:attrName>
                                        </p:attrNameLst>
                                      </p:cBhvr>
                                      <p:to>
                                        <p:strVal val="visible"/>
                                      </p:to>
                                    </p:set>
                                    <p:animEffect transition="in" filter="blinds(horizontal)">
                                      <p:cBhvr>
                                        <p:cTn id="27" dur="500"/>
                                        <p:tgtEl>
                                          <p:spTgt spid="12073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07322"/>
                                        </p:tgtEl>
                                        <p:attrNameLst>
                                          <p:attrName>style.visibility</p:attrName>
                                        </p:attrNameLst>
                                      </p:cBhvr>
                                      <p:to>
                                        <p:strVal val="visible"/>
                                      </p:to>
                                    </p:set>
                                    <p:animEffect transition="in" filter="blinds(horizontal)">
                                      <p:cBhvr>
                                        <p:cTn id="32" dur="500"/>
                                        <p:tgtEl>
                                          <p:spTgt spid="12073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07312"/>
                                        </p:tgtEl>
                                        <p:attrNameLst>
                                          <p:attrName>style.visibility</p:attrName>
                                        </p:attrNameLst>
                                      </p:cBhvr>
                                      <p:to>
                                        <p:strVal val="visible"/>
                                      </p:to>
                                    </p:set>
                                    <p:animEffect transition="in" filter="blinds(horizontal)">
                                      <p:cBhvr>
                                        <p:cTn id="37" dur="500"/>
                                        <p:tgtEl>
                                          <p:spTgt spid="120731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207395"/>
                                        </p:tgtEl>
                                        <p:attrNameLst>
                                          <p:attrName>style.visibility</p:attrName>
                                        </p:attrNameLst>
                                      </p:cBhvr>
                                      <p:to>
                                        <p:strVal val="visible"/>
                                      </p:to>
                                    </p:set>
                                    <p:animEffect transition="in" filter="blinds(horizontal)">
                                      <p:cBhvr>
                                        <p:cTn id="42" dur="500"/>
                                        <p:tgtEl>
                                          <p:spTgt spid="120739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207316"/>
                                        </p:tgtEl>
                                        <p:attrNameLst>
                                          <p:attrName>style.visibility</p:attrName>
                                        </p:attrNameLst>
                                      </p:cBhvr>
                                      <p:to>
                                        <p:strVal val="visible"/>
                                      </p:to>
                                    </p:set>
                                    <p:animEffect transition="in" filter="blinds(horizontal)">
                                      <p:cBhvr>
                                        <p:cTn id="47" dur="500"/>
                                        <p:tgtEl>
                                          <p:spTgt spid="120731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207305"/>
                                        </p:tgtEl>
                                        <p:attrNameLst>
                                          <p:attrName>style.visibility</p:attrName>
                                        </p:attrNameLst>
                                      </p:cBhvr>
                                      <p:to>
                                        <p:strVal val="visible"/>
                                      </p:to>
                                    </p:set>
                                    <p:animEffect transition="in" filter="blinds(horizontal)">
                                      <p:cBhvr>
                                        <p:cTn id="52" dur="500"/>
                                        <p:tgtEl>
                                          <p:spTgt spid="120730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1207308"/>
                                        </p:tgtEl>
                                        <p:attrNameLst>
                                          <p:attrName>style.visibility</p:attrName>
                                        </p:attrNameLst>
                                      </p:cBhvr>
                                      <p:to>
                                        <p:strVal val="visible"/>
                                      </p:to>
                                    </p:set>
                                    <p:animEffect transition="in" filter="blinds(horizontal)">
                                      <p:cBhvr>
                                        <p:cTn id="57" dur="500"/>
                                        <p:tgtEl>
                                          <p:spTgt spid="120730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1207311"/>
                                        </p:tgtEl>
                                        <p:attrNameLst>
                                          <p:attrName>style.visibility</p:attrName>
                                        </p:attrNameLst>
                                      </p:cBhvr>
                                      <p:to>
                                        <p:strVal val="visible"/>
                                      </p:to>
                                    </p:set>
                                    <p:animEffect transition="in" filter="blinds(horizontal)">
                                      <p:cBhvr>
                                        <p:cTn id="62" dur="500"/>
                                        <p:tgtEl>
                                          <p:spTgt spid="120731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1207310"/>
                                        </p:tgtEl>
                                        <p:attrNameLst>
                                          <p:attrName>style.visibility</p:attrName>
                                        </p:attrNameLst>
                                      </p:cBhvr>
                                      <p:to>
                                        <p:strVal val="visible"/>
                                      </p:to>
                                    </p:set>
                                    <p:animEffect transition="in" filter="blinds(horizontal)">
                                      <p:cBhvr>
                                        <p:cTn id="67" dur="500"/>
                                        <p:tgtEl>
                                          <p:spTgt spid="120731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1207358"/>
                                        </p:tgtEl>
                                        <p:attrNameLst>
                                          <p:attrName>style.visibility</p:attrName>
                                        </p:attrNameLst>
                                      </p:cBhvr>
                                      <p:to>
                                        <p:strVal val="visible"/>
                                      </p:to>
                                    </p:set>
                                    <p:animEffect transition="in" filter="blinds(horizontal)">
                                      <p:cBhvr>
                                        <p:cTn id="72" dur="500"/>
                                        <p:tgtEl>
                                          <p:spTgt spid="120735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1207379"/>
                                        </p:tgtEl>
                                        <p:attrNameLst>
                                          <p:attrName>style.visibility</p:attrName>
                                        </p:attrNameLst>
                                      </p:cBhvr>
                                      <p:to>
                                        <p:strVal val="visible"/>
                                      </p:to>
                                    </p:set>
                                    <p:animEffect transition="in" filter="blinds(horizontal)">
                                      <p:cBhvr>
                                        <p:cTn id="77" dur="500"/>
                                        <p:tgtEl>
                                          <p:spTgt spid="1207379"/>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63" presetClass="path" presetSubtype="0" accel="50000" decel="50000" fill="hold" nodeType="clickEffect">
                                  <p:stCondLst>
                                    <p:cond delay="0"/>
                                  </p:stCondLst>
                                  <p:childTnLst>
                                    <p:animMotion origin="layout" path="M 8.33333E-7 -4.90287E-7 L 0.40573 0.00555 " pathEditMode="fixed" rAng="0" ptsTypes="AA">
                                      <p:cBhvr>
                                        <p:cTn id="81" dur="3000" fill="hold"/>
                                        <p:tgtEl>
                                          <p:spTgt spid="1207366"/>
                                        </p:tgtEl>
                                        <p:attrNameLst>
                                          <p:attrName>ppt_x</p:attrName>
                                          <p:attrName>ppt_y</p:attrName>
                                        </p:attrNameLst>
                                      </p:cBhvr>
                                      <p:rCtr x="20300" y="300"/>
                                    </p:animMotion>
                                  </p:childTnLst>
                                </p:cTn>
                              </p:par>
                            </p:childTnLst>
                          </p:cTn>
                        </p:par>
                      </p:childTnLst>
                    </p:cTn>
                  </p:par>
                  <p:par>
                    <p:cTn id="82" fill="hold" nodeType="clickPar">
                      <p:stCondLst>
                        <p:cond delay="indefinite"/>
                      </p:stCondLst>
                      <p:childTnLst>
                        <p:par>
                          <p:cTn id="83" fill="hold" nodeType="withGroup">
                            <p:stCondLst>
                              <p:cond delay="0"/>
                            </p:stCondLst>
                            <p:childTnLst>
                              <p:par>
                                <p:cTn id="84" presetID="3" presetClass="entr" presetSubtype="10" fill="hold" nodeType="clickEffect">
                                  <p:stCondLst>
                                    <p:cond delay="0"/>
                                  </p:stCondLst>
                                  <p:childTnLst>
                                    <p:set>
                                      <p:cBhvr>
                                        <p:cTn id="85" dur="1" fill="hold">
                                          <p:stCondLst>
                                            <p:cond delay="0"/>
                                          </p:stCondLst>
                                        </p:cTn>
                                        <p:tgtEl>
                                          <p:spTgt spid="1207363"/>
                                        </p:tgtEl>
                                        <p:attrNameLst>
                                          <p:attrName>style.visibility</p:attrName>
                                        </p:attrNameLst>
                                      </p:cBhvr>
                                      <p:to>
                                        <p:strVal val="visible"/>
                                      </p:to>
                                    </p:set>
                                    <p:animEffect transition="in" filter="blinds(horizontal)">
                                      <p:cBhvr>
                                        <p:cTn id="86" dur="500"/>
                                        <p:tgtEl>
                                          <p:spTgt spid="1207363"/>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3" presetClass="entr" presetSubtype="528" fill="hold" nodeType="clickEffect">
                                  <p:stCondLst>
                                    <p:cond delay="0"/>
                                  </p:stCondLst>
                                  <p:childTnLst>
                                    <p:set>
                                      <p:cBhvr>
                                        <p:cTn id="90" dur="1" fill="hold">
                                          <p:stCondLst>
                                            <p:cond delay="0"/>
                                          </p:stCondLst>
                                        </p:cTn>
                                        <p:tgtEl>
                                          <p:spTgt spid="2"/>
                                        </p:tgtEl>
                                        <p:attrNameLst>
                                          <p:attrName>style.visibility</p:attrName>
                                        </p:attrNameLst>
                                      </p:cBhvr>
                                      <p:to>
                                        <p:strVal val="visible"/>
                                      </p:to>
                                    </p:set>
                                    <p:anim calcmode="lin" valueType="num">
                                      <p:cBhvr>
                                        <p:cTn id="91" dur="500" fill="hold"/>
                                        <p:tgtEl>
                                          <p:spTgt spid="2"/>
                                        </p:tgtEl>
                                        <p:attrNameLst>
                                          <p:attrName>ppt_w</p:attrName>
                                        </p:attrNameLst>
                                      </p:cBhvr>
                                      <p:tavLst>
                                        <p:tav tm="0">
                                          <p:val>
                                            <p:fltVal val="0"/>
                                          </p:val>
                                        </p:tav>
                                        <p:tav tm="100000">
                                          <p:val>
                                            <p:strVal val="#ppt_w"/>
                                          </p:val>
                                        </p:tav>
                                      </p:tavLst>
                                    </p:anim>
                                    <p:anim calcmode="lin" valueType="num">
                                      <p:cBhvr>
                                        <p:cTn id="92" dur="500" fill="hold"/>
                                        <p:tgtEl>
                                          <p:spTgt spid="2"/>
                                        </p:tgtEl>
                                        <p:attrNameLst>
                                          <p:attrName>ppt_h</p:attrName>
                                        </p:attrNameLst>
                                      </p:cBhvr>
                                      <p:tavLst>
                                        <p:tav tm="0">
                                          <p:val>
                                            <p:fltVal val="0"/>
                                          </p:val>
                                        </p:tav>
                                        <p:tav tm="100000">
                                          <p:val>
                                            <p:strVal val="#ppt_h"/>
                                          </p:val>
                                        </p:tav>
                                      </p:tavLst>
                                    </p:anim>
                                    <p:anim calcmode="lin" valueType="num">
                                      <p:cBhvr>
                                        <p:cTn id="93" dur="500" fill="hold"/>
                                        <p:tgtEl>
                                          <p:spTgt spid="2"/>
                                        </p:tgtEl>
                                        <p:attrNameLst>
                                          <p:attrName>ppt_x</p:attrName>
                                        </p:attrNameLst>
                                      </p:cBhvr>
                                      <p:tavLst>
                                        <p:tav tm="0">
                                          <p:val>
                                            <p:fltVal val="0.5"/>
                                          </p:val>
                                        </p:tav>
                                        <p:tav tm="100000">
                                          <p:val>
                                            <p:strVal val="#ppt_x"/>
                                          </p:val>
                                        </p:tav>
                                      </p:tavLst>
                                    </p:anim>
                                    <p:anim calcmode="lin" valueType="num">
                                      <p:cBhvr>
                                        <p:cTn id="94"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3" presetClass="entr" presetSubtype="528" fill="hold" nodeType="clickEffect">
                                  <p:stCondLst>
                                    <p:cond delay="0"/>
                                  </p:stCondLst>
                                  <p:childTnLst>
                                    <p:set>
                                      <p:cBhvr>
                                        <p:cTn id="98" dur="1" fill="hold">
                                          <p:stCondLst>
                                            <p:cond delay="0"/>
                                          </p:stCondLst>
                                        </p:cTn>
                                        <p:tgtEl>
                                          <p:spTgt spid="3"/>
                                        </p:tgtEl>
                                        <p:attrNameLst>
                                          <p:attrName>style.visibility</p:attrName>
                                        </p:attrNameLst>
                                      </p:cBhvr>
                                      <p:to>
                                        <p:strVal val="visible"/>
                                      </p:to>
                                    </p:set>
                                    <p:anim calcmode="lin" valueType="num">
                                      <p:cBhvr>
                                        <p:cTn id="99" dur="500" fill="hold"/>
                                        <p:tgtEl>
                                          <p:spTgt spid="3"/>
                                        </p:tgtEl>
                                        <p:attrNameLst>
                                          <p:attrName>ppt_w</p:attrName>
                                        </p:attrNameLst>
                                      </p:cBhvr>
                                      <p:tavLst>
                                        <p:tav tm="0">
                                          <p:val>
                                            <p:fltVal val="0"/>
                                          </p:val>
                                        </p:tav>
                                        <p:tav tm="100000">
                                          <p:val>
                                            <p:strVal val="#ppt_w"/>
                                          </p:val>
                                        </p:tav>
                                      </p:tavLst>
                                    </p:anim>
                                    <p:anim calcmode="lin" valueType="num">
                                      <p:cBhvr>
                                        <p:cTn id="100" dur="500" fill="hold"/>
                                        <p:tgtEl>
                                          <p:spTgt spid="3"/>
                                        </p:tgtEl>
                                        <p:attrNameLst>
                                          <p:attrName>ppt_h</p:attrName>
                                        </p:attrNameLst>
                                      </p:cBhvr>
                                      <p:tavLst>
                                        <p:tav tm="0">
                                          <p:val>
                                            <p:fltVal val="0"/>
                                          </p:val>
                                        </p:tav>
                                        <p:tav tm="100000">
                                          <p:val>
                                            <p:strVal val="#ppt_h"/>
                                          </p:val>
                                        </p:tav>
                                      </p:tavLst>
                                    </p:anim>
                                    <p:anim calcmode="lin" valueType="num">
                                      <p:cBhvr>
                                        <p:cTn id="101" dur="500" fill="hold"/>
                                        <p:tgtEl>
                                          <p:spTgt spid="3"/>
                                        </p:tgtEl>
                                        <p:attrNameLst>
                                          <p:attrName>ppt_x</p:attrName>
                                        </p:attrNameLst>
                                      </p:cBhvr>
                                      <p:tavLst>
                                        <p:tav tm="0">
                                          <p:val>
                                            <p:fltVal val="0.5"/>
                                          </p:val>
                                        </p:tav>
                                        <p:tav tm="100000">
                                          <p:val>
                                            <p:strVal val="#ppt_x"/>
                                          </p:val>
                                        </p:tav>
                                      </p:tavLst>
                                    </p:anim>
                                    <p:anim calcmode="lin" valueType="num">
                                      <p:cBhvr>
                                        <p:cTn id="102"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1207399"/>
                                        </p:tgtEl>
                                        <p:attrNameLst>
                                          <p:attrName>style.visibility</p:attrName>
                                        </p:attrNameLst>
                                      </p:cBhvr>
                                      <p:to>
                                        <p:strVal val="visible"/>
                                      </p:to>
                                    </p:set>
                                    <p:anim calcmode="lin" valueType="num">
                                      <p:cBhvr additive="base">
                                        <p:cTn id="107" dur="500" fill="hold"/>
                                        <p:tgtEl>
                                          <p:spTgt spid="1207399"/>
                                        </p:tgtEl>
                                        <p:attrNameLst>
                                          <p:attrName>ppt_x</p:attrName>
                                        </p:attrNameLst>
                                      </p:cBhvr>
                                      <p:tavLst>
                                        <p:tav tm="0">
                                          <p:val>
                                            <p:strVal val="0-#ppt_w/2"/>
                                          </p:val>
                                        </p:tav>
                                        <p:tav tm="100000">
                                          <p:val>
                                            <p:strVal val="#ppt_x"/>
                                          </p:val>
                                        </p:tav>
                                      </p:tavLst>
                                    </p:anim>
                                    <p:anim calcmode="lin" valueType="num">
                                      <p:cBhvr additive="base">
                                        <p:cTn id="108" dur="500" fill="hold"/>
                                        <p:tgtEl>
                                          <p:spTgt spid="1207399"/>
                                        </p:tgtEl>
                                        <p:attrNameLst>
                                          <p:attrName>ppt_y</p:attrName>
                                        </p:attrNameLst>
                                      </p:cBhvr>
                                      <p:tavLst>
                                        <p:tav tm="0">
                                          <p:val>
                                            <p:strVal val="#ppt_y"/>
                                          </p:val>
                                        </p:tav>
                                        <p:tav tm="100000">
                                          <p:val>
                                            <p:strVal val="#ppt_y"/>
                                          </p:val>
                                        </p:tav>
                                      </p:tavLst>
                                    </p:anim>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1207387"/>
                                        </p:tgtEl>
                                        <p:attrNameLst>
                                          <p:attrName>style.visibility</p:attrName>
                                        </p:attrNameLst>
                                      </p:cBhvr>
                                      <p:to>
                                        <p:strVal val="visible"/>
                                      </p:to>
                                    </p:set>
                                    <p:anim calcmode="lin" valueType="num">
                                      <p:cBhvr additive="base">
                                        <p:cTn id="113" dur="500" fill="hold"/>
                                        <p:tgtEl>
                                          <p:spTgt spid="1207387"/>
                                        </p:tgtEl>
                                        <p:attrNameLst>
                                          <p:attrName>ppt_x</p:attrName>
                                        </p:attrNameLst>
                                      </p:cBhvr>
                                      <p:tavLst>
                                        <p:tav tm="0">
                                          <p:val>
                                            <p:strVal val="0-#ppt_w/2"/>
                                          </p:val>
                                        </p:tav>
                                        <p:tav tm="100000">
                                          <p:val>
                                            <p:strVal val="#ppt_x"/>
                                          </p:val>
                                        </p:tav>
                                      </p:tavLst>
                                    </p:anim>
                                    <p:anim calcmode="lin" valueType="num">
                                      <p:cBhvr additive="base">
                                        <p:cTn id="114" dur="500" fill="hold"/>
                                        <p:tgtEl>
                                          <p:spTgt spid="1207387"/>
                                        </p:tgtEl>
                                        <p:attrNameLst>
                                          <p:attrName>ppt_y</p:attrName>
                                        </p:attrNameLst>
                                      </p:cBhvr>
                                      <p:tavLst>
                                        <p:tav tm="0">
                                          <p:val>
                                            <p:strVal val="#ppt_y"/>
                                          </p:val>
                                        </p:tav>
                                        <p:tav tm="100000">
                                          <p:val>
                                            <p:strVal val="#ppt_y"/>
                                          </p:val>
                                        </p:tav>
                                      </p:tavLst>
                                    </p:anim>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5" presetClass="entr" presetSubtype="0" fill="hold" grpId="0" nodeType="clickEffect">
                                  <p:stCondLst>
                                    <p:cond delay="0"/>
                                  </p:stCondLst>
                                  <p:childTnLst>
                                    <p:set>
                                      <p:cBhvr>
                                        <p:cTn id="118" dur="1" fill="hold">
                                          <p:stCondLst>
                                            <p:cond delay="0"/>
                                          </p:stCondLst>
                                        </p:cTn>
                                        <p:tgtEl>
                                          <p:spTgt spid="1207350"/>
                                        </p:tgtEl>
                                        <p:attrNameLst>
                                          <p:attrName>style.visibility</p:attrName>
                                        </p:attrNameLst>
                                      </p:cBhvr>
                                      <p:to>
                                        <p:strVal val="visible"/>
                                      </p:to>
                                    </p:set>
                                    <p:anim calcmode="lin" valueType="num">
                                      <p:cBhvr>
                                        <p:cTn id="119" dur="1000" fill="hold"/>
                                        <p:tgtEl>
                                          <p:spTgt spid="1207350"/>
                                        </p:tgtEl>
                                        <p:attrNameLst>
                                          <p:attrName>ppt_w</p:attrName>
                                        </p:attrNameLst>
                                      </p:cBhvr>
                                      <p:tavLst>
                                        <p:tav tm="0">
                                          <p:val>
                                            <p:fltVal val="0"/>
                                          </p:val>
                                        </p:tav>
                                        <p:tav tm="100000">
                                          <p:val>
                                            <p:strVal val="#ppt_w"/>
                                          </p:val>
                                        </p:tav>
                                      </p:tavLst>
                                    </p:anim>
                                    <p:anim calcmode="lin" valueType="num">
                                      <p:cBhvr>
                                        <p:cTn id="120" dur="1000" fill="hold"/>
                                        <p:tgtEl>
                                          <p:spTgt spid="1207350"/>
                                        </p:tgtEl>
                                        <p:attrNameLst>
                                          <p:attrName>ppt_h</p:attrName>
                                        </p:attrNameLst>
                                      </p:cBhvr>
                                      <p:tavLst>
                                        <p:tav tm="0">
                                          <p:val>
                                            <p:fltVal val="0"/>
                                          </p:val>
                                        </p:tav>
                                        <p:tav tm="100000">
                                          <p:val>
                                            <p:strVal val="#ppt_h"/>
                                          </p:val>
                                        </p:tav>
                                      </p:tavLst>
                                    </p:anim>
                                    <p:anim calcmode="lin" valueType="num">
                                      <p:cBhvr>
                                        <p:cTn id="121" dur="1000" fill="hold"/>
                                        <p:tgtEl>
                                          <p:spTgt spid="1207350"/>
                                        </p:tgtEl>
                                        <p:attrNameLst>
                                          <p:attrName>ppt_x</p:attrName>
                                        </p:attrNameLst>
                                      </p:cBhvr>
                                      <p:tavLst>
                                        <p:tav tm="0" fmla="#ppt_x+(cos(-2*pi*(1-$))*-#ppt_x-sin(-2*pi*(1-$))*(1-#ppt_y))*(1-$)">
                                          <p:val>
                                            <p:fltVal val="0"/>
                                          </p:val>
                                        </p:tav>
                                        <p:tav tm="100000">
                                          <p:val>
                                            <p:fltVal val="1"/>
                                          </p:val>
                                        </p:tav>
                                      </p:tavLst>
                                    </p:anim>
                                    <p:anim calcmode="lin" valueType="num">
                                      <p:cBhvr>
                                        <p:cTn id="122" dur="1000" fill="hold"/>
                                        <p:tgtEl>
                                          <p:spTgt spid="120735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5" presetClass="entr" presetSubtype="0" fill="hold" grpId="0" nodeType="clickEffect">
                                  <p:stCondLst>
                                    <p:cond delay="0"/>
                                  </p:stCondLst>
                                  <p:childTnLst>
                                    <p:set>
                                      <p:cBhvr>
                                        <p:cTn id="126" dur="1" fill="hold">
                                          <p:stCondLst>
                                            <p:cond delay="0"/>
                                          </p:stCondLst>
                                        </p:cTn>
                                        <p:tgtEl>
                                          <p:spTgt spid="1207362"/>
                                        </p:tgtEl>
                                        <p:attrNameLst>
                                          <p:attrName>style.visibility</p:attrName>
                                        </p:attrNameLst>
                                      </p:cBhvr>
                                      <p:to>
                                        <p:strVal val="visible"/>
                                      </p:to>
                                    </p:set>
                                    <p:anim calcmode="lin" valueType="num">
                                      <p:cBhvr>
                                        <p:cTn id="127" dur="1000" fill="hold"/>
                                        <p:tgtEl>
                                          <p:spTgt spid="1207362"/>
                                        </p:tgtEl>
                                        <p:attrNameLst>
                                          <p:attrName>ppt_w</p:attrName>
                                        </p:attrNameLst>
                                      </p:cBhvr>
                                      <p:tavLst>
                                        <p:tav tm="0">
                                          <p:val>
                                            <p:fltVal val="0"/>
                                          </p:val>
                                        </p:tav>
                                        <p:tav tm="100000">
                                          <p:val>
                                            <p:strVal val="#ppt_w"/>
                                          </p:val>
                                        </p:tav>
                                      </p:tavLst>
                                    </p:anim>
                                    <p:anim calcmode="lin" valueType="num">
                                      <p:cBhvr>
                                        <p:cTn id="128" dur="1000" fill="hold"/>
                                        <p:tgtEl>
                                          <p:spTgt spid="1207362"/>
                                        </p:tgtEl>
                                        <p:attrNameLst>
                                          <p:attrName>ppt_h</p:attrName>
                                        </p:attrNameLst>
                                      </p:cBhvr>
                                      <p:tavLst>
                                        <p:tav tm="0">
                                          <p:val>
                                            <p:fltVal val="0"/>
                                          </p:val>
                                        </p:tav>
                                        <p:tav tm="100000">
                                          <p:val>
                                            <p:strVal val="#ppt_h"/>
                                          </p:val>
                                        </p:tav>
                                      </p:tavLst>
                                    </p:anim>
                                    <p:anim calcmode="lin" valueType="num">
                                      <p:cBhvr>
                                        <p:cTn id="129" dur="1000" fill="hold"/>
                                        <p:tgtEl>
                                          <p:spTgt spid="1207362"/>
                                        </p:tgtEl>
                                        <p:attrNameLst>
                                          <p:attrName>ppt_x</p:attrName>
                                        </p:attrNameLst>
                                      </p:cBhvr>
                                      <p:tavLst>
                                        <p:tav tm="0" fmla="#ppt_x+(cos(-2*pi*(1-$))*-#ppt_x-sin(-2*pi*(1-$))*(1-#ppt_y))*(1-$)">
                                          <p:val>
                                            <p:fltVal val="0"/>
                                          </p:val>
                                        </p:tav>
                                        <p:tav tm="100000">
                                          <p:val>
                                            <p:fltVal val="1"/>
                                          </p:val>
                                        </p:tav>
                                      </p:tavLst>
                                    </p:anim>
                                    <p:anim calcmode="lin" valueType="num">
                                      <p:cBhvr>
                                        <p:cTn id="130" dur="1000" fill="hold"/>
                                        <p:tgtEl>
                                          <p:spTgt spid="120736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5" presetClass="entr" presetSubtype="0" fill="hold" grpId="0" nodeType="clickEffect">
                                  <p:stCondLst>
                                    <p:cond delay="0"/>
                                  </p:stCondLst>
                                  <p:childTnLst>
                                    <p:set>
                                      <p:cBhvr>
                                        <p:cTn id="134" dur="1" fill="hold">
                                          <p:stCondLst>
                                            <p:cond delay="0"/>
                                          </p:stCondLst>
                                        </p:cTn>
                                        <p:tgtEl>
                                          <p:spTgt spid="1207389"/>
                                        </p:tgtEl>
                                        <p:attrNameLst>
                                          <p:attrName>style.visibility</p:attrName>
                                        </p:attrNameLst>
                                      </p:cBhvr>
                                      <p:to>
                                        <p:strVal val="visible"/>
                                      </p:to>
                                    </p:set>
                                    <p:anim calcmode="lin" valueType="num">
                                      <p:cBhvr>
                                        <p:cTn id="135" dur="1000" fill="hold"/>
                                        <p:tgtEl>
                                          <p:spTgt spid="1207389"/>
                                        </p:tgtEl>
                                        <p:attrNameLst>
                                          <p:attrName>ppt_w</p:attrName>
                                        </p:attrNameLst>
                                      </p:cBhvr>
                                      <p:tavLst>
                                        <p:tav tm="0">
                                          <p:val>
                                            <p:fltVal val="0"/>
                                          </p:val>
                                        </p:tav>
                                        <p:tav tm="100000">
                                          <p:val>
                                            <p:strVal val="#ppt_w"/>
                                          </p:val>
                                        </p:tav>
                                      </p:tavLst>
                                    </p:anim>
                                    <p:anim calcmode="lin" valueType="num">
                                      <p:cBhvr>
                                        <p:cTn id="136" dur="1000" fill="hold"/>
                                        <p:tgtEl>
                                          <p:spTgt spid="1207389"/>
                                        </p:tgtEl>
                                        <p:attrNameLst>
                                          <p:attrName>ppt_h</p:attrName>
                                        </p:attrNameLst>
                                      </p:cBhvr>
                                      <p:tavLst>
                                        <p:tav tm="0">
                                          <p:val>
                                            <p:fltVal val="0"/>
                                          </p:val>
                                        </p:tav>
                                        <p:tav tm="100000">
                                          <p:val>
                                            <p:strVal val="#ppt_h"/>
                                          </p:val>
                                        </p:tav>
                                      </p:tavLst>
                                    </p:anim>
                                    <p:anim calcmode="lin" valueType="num">
                                      <p:cBhvr>
                                        <p:cTn id="137" dur="1000" fill="hold"/>
                                        <p:tgtEl>
                                          <p:spTgt spid="1207389"/>
                                        </p:tgtEl>
                                        <p:attrNameLst>
                                          <p:attrName>ppt_x</p:attrName>
                                        </p:attrNameLst>
                                      </p:cBhvr>
                                      <p:tavLst>
                                        <p:tav tm="0" fmla="#ppt_x+(cos(-2*pi*(1-$))*-#ppt_x-sin(-2*pi*(1-$))*(1-#ppt_y))*(1-$)">
                                          <p:val>
                                            <p:fltVal val="0"/>
                                          </p:val>
                                        </p:tav>
                                        <p:tav tm="100000">
                                          <p:val>
                                            <p:fltVal val="1"/>
                                          </p:val>
                                        </p:tav>
                                      </p:tavLst>
                                    </p:anim>
                                    <p:anim calcmode="lin" valueType="num">
                                      <p:cBhvr>
                                        <p:cTn id="138" dur="1000" fill="hold"/>
                                        <p:tgtEl>
                                          <p:spTgt spid="120738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9" fill="hold" nodeType="clickPar">
                      <p:stCondLst>
                        <p:cond delay="indefinite"/>
                      </p:stCondLst>
                      <p:childTnLst>
                        <p:par>
                          <p:cTn id="140" fill="hold" nodeType="withGroup">
                            <p:stCondLst>
                              <p:cond delay="0"/>
                            </p:stCondLst>
                            <p:childTnLst>
                              <p:par>
                                <p:cTn id="141" presetID="2" presetClass="entr" presetSubtype="8" fill="hold" grpId="0" nodeType="clickEffect">
                                  <p:stCondLst>
                                    <p:cond delay="0"/>
                                  </p:stCondLst>
                                  <p:childTnLst>
                                    <p:set>
                                      <p:cBhvr>
                                        <p:cTn id="142" dur="1" fill="hold">
                                          <p:stCondLst>
                                            <p:cond delay="0"/>
                                          </p:stCondLst>
                                        </p:cTn>
                                        <p:tgtEl>
                                          <p:spTgt spid="1207388"/>
                                        </p:tgtEl>
                                        <p:attrNameLst>
                                          <p:attrName>style.visibility</p:attrName>
                                        </p:attrNameLst>
                                      </p:cBhvr>
                                      <p:to>
                                        <p:strVal val="visible"/>
                                      </p:to>
                                    </p:set>
                                    <p:anim calcmode="lin" valueType="num">
                                      <p:cBhvr additive="base">
                                        <p:cTn id="143" dur="500" fill="hold"/>
                                        <p:tgtEl>
                                          <p:spTgt spid="1207388"/>
                                        </p:tgtEl>
                                        <p:attrNameLst>
                                          <p:attrName>ppt_x</p:attrName>
                                        </p:attrNameLst>
                                      </p:cBhvr>
                                      <p:tavLst>
                                        <p:tav tm="0">
                                          <p:val>
                                            <p:strVal val="0-#ppt_w/2"/>
                                          </p:val>
                                        </p:tav>
                                        <p:tav tm="100000">
                                          <p:val>
                                            <p:strVal val="#ppt_x"/>
                                          </p:val>
                                        </p:tav>
                                      </p:tavLst>
                                    </p:anim>
                                    <p:anim calcmode="lin" valueType="num">
                                      <p:cBhvr additive="base">
                                        <p:cTn id="144" dur="500" fill="hold"/>
                                        <p:tgtEl>
                                          <p:spTgt spid="12073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7319" grpId="0" animBg="1"/>
      <p:bldP spid="1207320" grpId="0" animBg="1"/>
      <p:bldP spid="1207350" grpId="0" animBg="1" autoUpdateAnimBg="0"/>
      <p:bldP spid="1207362" grpId="0" animBg="1" autoUpdateAnimBg="0"/>
      <p:bldP spid="1207387" grpId="0" animBg="1"/>
      <p:bldP spid="1207388" grpId="0" animBg="1"/>
      <p:bldP spid="1207389" grpId="0" animBg="1" autoUpdateAnimBg="0"/>
      <p:bldP spid="1207399"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62" name="Rectangle 2">
            <a:extLst>
              <a:ext uri="{FF2B5EF4-FFF2-40B4-BE49-F238E27FC236}">
                <a16:creationId xmlns:a16="http://schemas.microsoft.com/office/drawing/2014/main" id="{C3807D0E-C50C-F649-88A3-D9D4E4D043BB}"/>
              </a:ext>
            </a:extLst>
          </p:cNvPr>
          <p:cNvSpPr>
            <a:spLocks noGrp="1" noChangeArrowheads="1"/>
          </p:cNvSpPr>
          <p:nvPr>
            <p:ph idx="1"/>
          </p:nvPr>
        </p:nvSpPr>
        <p:spPr>
          <a:xfrm>
            <a:off x="1676401" y="1835151"/>
            <a:ext cx="8740775" cy="3465513"/>
          </a:xfrm>
        </p:spPr>
        <p:txBody>
          <a:bodyPr/>
          <a:lstStyle/>
          <a:p>
            <a:pPr marL="0" indent="0" algn="just">
              <a:lnSpc>
                <a:spcPct val="150000"/>
              </a:lnSpc>
              <a:buNone/>
            </a:pPr>
            <a:r>
              <a:rPr lang="tr-TR" altLang="tr-TR" sz="2400" b="1" dirty="0"/>
              <a:t>Katma değer:</a:t>
            </a:r>
            <a:r>
              <a:rPr lang="tr-TR" altLang="tr-TR" b="1" dirty="0"/>
              <a:t> </a:t>
            </a:r>
            <a:r>
              <a:rPr lang="tr-TR" altLang="tr-TR" sz="2000" dirty="0"/>
              <a:t>Bir birimin sınıflanmasının ekonomik faaliyete göre belirlenmesinde temel kavramdır. Katma değer, çıktı ve ara tüketim arasındaki fark olarak tanımlanmaktadır. </a:t>
            </a:r>
          </a:p>
        </p:txBody>
      </p:sp>
      <p:sp>
        <p:nvSpPr>
          <p:cNvPr id="6" name="4 Slayt Numarası Yer Tutucusu">
            <a:extLst>
              <a:ext uri="{FF2B5EF4-FFF2-40B4-BE49-F238E27FC236}">
                <a16:creationId xmlns:a16="http://schemas.microsoft.com/office/drawing/2014/main" id="{27FEFD95-B0B9-4941-94C4-8F7DE91AF624}"/>
              </a:ext>
            </a:extLst>
          </p:cNvPr>
          <p:cNvSpPr>
            <a:spLocks noGrp="1"/>
          </p:cNvSpPr>
          <p:nvPr>
            <p:ph type="sldNum" sz="quarter" idx="11"/>
          </p:nvPr>
        </p:nvSpPr>
        <p:spPr/>
        <p:txBody>
          <a:bodyPr/>
          <a:lstStyle/>
          <a:p>
            <a:pPr>
              <a:defRPr/>
            </a:pPr>
            <a:fld id="{BE7BF95C-B2E5-FD46-B471-6B0F70C949C7}" type="slidenum">
              <a:rPr lang="tr-TR">
                <a:ln>
                  <a:solidFill>
                    <a:srgbClr val="AB2328"/>
                  </a:solidFill>
                </a:ln>
                <a:latin typeface="Arial" charset="0"/>
                <a:cs typeface="+mn-cs"/>
              </a:rPr>
              <a:pPr>
                <a:defRPr/>
              </a:pPr>
              <a:t>11</a:t>
            </a:fld>
            <a:endParaRPr lang="tr-TR">
              <a:ln>
                <a:solidFill>
                  <a:srgbClr val="AB2328"/>
                </a:solidFill>
              </a:ln>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20962">
                                            <p:txEl>
                                              <p:pRg st="0" end="0"/>
                                            </p:txEl>
                                          </p:spTgt>
                                        </p:tgtEl>
                                        <p:attrNameLst>
                                          <p:attrName>style.visibility</p:attrName>
                                        </p:attrNameLst>
                                      </p:cBhvr>
                                      <p:to>
                                        <p:strVal val="visible"/>
                                      </p:to>
                                    </p:set>
                                    <p:anim calcmode="lin" valueType="num">
                                      <p:cBhvr additive="base">
                                        <p:cTn id="7" dur="500" fill="hold"/>
                                        <p:tgtEl>
                                          <p:spTgt spid="132096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2096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62"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3042" name="Rectangle 2">
            <a:extLst>
              <a:ext uri="{FF2B5EF4-FFF2-40B4-BE49-F238E27FC236}">
                <a16:creationId xmlns:a16="http://schemas.microsoft.com/office/drawing/2014/main" id="{9F0CCEE8-BFEF-C245-B4CB-AD7E6E6A5136}"/>
              </a:ext>
            </a:extLst>
          </p:cNvPr>
          <p:cNvSpPr>
            <a:spLocks noGrp="1" noChangeArrowheads="1"/>
          </p:cNvSpPr>
          <p:nvPr>
            <p:ph idx="1"/>
          </p:nvPr>
        </p:nvSpPr>
        <p:spPr>
          <a:xfrm>
            <a:off x="1865313" y="1763714"/>
            <a:ext cx="8623300" cy="3970337"/>
          </a:xfrm>
        </p:spPr>
        <p:txBody>
          <a:bodyPr>
            <a:normAutofit lnSpcReduction="10000"/>
          </a:bodyPr>
          <a:lstStyle/>
          <a:p>
            <a:pPr marL="0" indent="0" algn="just">
              <a:lnSpc>
                <a:spcPct val="80000"/>
              </a:lnSpc>
              <a:buNone/>
            </a:pPr>
            <a:r>
              <a:rPr lang="tr-TR" altLang="tr-TR" sz="2000" b="1" dirty="0"/>
              <a:t>Katma değer ikameleri:</a:t>
            </a:r>
          </a:p>
          <a:p>
            <a:pPr marL="0" indent="0" algn="just">
              <a:lnSpc>
                <a:spcPct val="80000"/>
              </a:lnSpc>
              <a:buNone/>
            </a:pPr>
            <a:endParaRPr lang="tr-TR" altLang="tr-TR" sz="2000" b="1" dirty="0"/>
          </a:p>
          <a:p>
            <a:pPr marL="0" indent="0">
              <a:lnSpc>
                <a:spcPct val="80000"/>
              </a:lnSpc>
              <a:buNone/>
            </a:pPr>
            <a:r>
              <a:rPr lang="tr-TR" altLang="tr-TR" sz="2000" b="1" dirty="0"/>
              <a:t>a.</a:t>
            </a:r>
            <a:r>
              <a:rPr lang="tr-TR" altLang="tr-TR" sz="2000" dirty="0"/>
              <a:t> Çıktı bazlı ikameler:</a:t>
            </a:r>
          </a:p>
          <a:p>
            <a:pPr marL="0" indent="0">
              <a:lnSpc>
                <a:spcPct val="80000"/>
              </a:lnSpc>
              <a:buNone/>
            </a:pPr>
            <a:r>
              <a:rPr lang="tr-TR" altLang="tr-TR" sz="2000" dirty="0"/>
              <a:t>	- birimin her bir faaliyetine ilişkin mal veya hizmetlere</a:t>
            </a:r>
          </a:p>
          <a:p>
            <a:pPr marL="0" indent="0">
              <a:lnSpc>
                <a:spcPct val="80000"/>
              </a:lnSpc>
              <a:buNone/>
            </a:pPr>
            <a:r>
              <a:rPr lang="tr-TR" altLang="tr-TR" sz="2000" dirty="0"/>
              <a:t>	  dağıtılabilecek olan gayri safi üretim</a:t>
            </a:r>
          </a:p>
          <a:p>
            <a:pPr marL="0" indent="0">
              <a:lnSpc>
                <a:spcPct val="80000"/>
              </a:lnSpc>
              <a:buNone/>
            </a:pPr>
            <a:r>
              <a:rPr lang="tr-TR" altLang="tr-TR" sz="2000" dirty="0"/>
              <a:t>	- her bir faaliyete düşen ürün gruplarının satış değeri veya cirosu;</a:t>
            </a:r>
          </a:p>
          <a:p>
            <a:pPr marL="0" indent="0">
              <a:lnSpc>
                <a:spcPct val="80000"/>
              </a:lnSpc>
              <a:buNone/>
            </a:pPr>
            <a:r>
              <a:rPr lang="tr-TR" altLang="tr-TR" sz="2000" b="1" dirty="0"/>
              <a:t>b.</a:t>
            </a:r>
            <a:r>
              <a:rPr lang="tr-TR" altLang="tr-TR" sz="2000" dirty="0"/>
              <a:t> Girdi bazlı ikameler</a:t>
            </a:r>
          </a:p>
          <a:p>
            <a:pPr marL="0" indent="0">
              <a:lnSpc>
                <a:spcPct val="80000"/>
              </a:lnSpc>
              <a:buNone/>
            </a:pPr>
            <a:r>
              <a:rPr lang="tr-TR" altLang="tr-TR" sz="2000" dirty="0"/>
              <a:t>	- farklı faaliyetlerle ilişkili maaşlar ve ücretler (veya serbest</a:t>
            </a:r>
          </a:p>
          <a:p>
            <a:pPr marL="0" indent="0">
              <a:lnSpc>
                <a:spcPct val="80000"/>
              </a:lnSpc>
              <a:buNone/>
            </a:pPr>
            <a:r>
              <a:rPr lang="tr-TR" altLang="tr-TR" sz="2000" dirty="0"/>
              <a:t>	   çalışanın geliri)</a:t>
            </a:r>
          </a:p>
          <a:p>
            <a:pPr marL="0" indent="0">
              <a:lnSpc>
                <a:spcPct val="80000"/>
              </a:lnSpc>
              <a:buNone/>
            </a:pPr>
            <a:r>
              <a:rPr lang="tr-TR" altLang="tr-TR" sz="2000" dirty="0"/>
              <a:t>	- birimin farklı ekonomik faaliyetlerinde yer alan çalışan sayısı;</a:t>
            </a:r>
          </a:p>
          <a:p>
            <a:pPr marL="0" indent="0">
              <a:lnSpc>
                <a:spcPct val="80000"/>
              </a:lnSpc>
              <a:buNone/>
            </a:pPr>
            <a:r>
              <a:rPr lang="tr-TR" altLang="tr-TR" sz="2000" dirty="0"/>
              <a:t>	- birimin farklı faaliyetlerine ilişkin çalışanların çalışma zamanı.</a:t>
            </a:r>
            <a:r>
              <a:rPr lang="tr-TR" altLang="tr-TR" sz="2000" b="1" dirty="0"/>
              <a:t> </a:t>
            </a:r>
          </a:p>
        </p:txBody>
      </p:sp>
      <p:sp>
        <p:nvSpPr>
          <p:cNvPr id="6" name="4 Slayt Numarası Yer Tutucusu">
            <a:extLst>
              <a:ext uri="{FF2B5EF4-FFF2-40B4-BE49-F238E27FC236}">
                <a16:creationId xmlns:a16="http://schemas.microsoft.com/office/drawing/2014/main" id="{2A7ED885-44BB-D648-8F5D-F5144A9845E1}"/>
              </a:ext>
            </a:extLst>
          </p:cNvPr>
          <p:cNvSpPr>
            <a:spLocks noGrp="1"/>
          </p:cNvSpPr>
          <p:nvPr>
            <p:ph type="sldNum" sz="quarter" idx="11"/>
          </p:nvPr>
        </p:nvSpPr>
        <p:spPr/>
        <p:txBody>
          <a:bodyPr/>
          <a:lstStyle/>
          <a:p>
            <a:pPr>
              <a:defRPr/>
            </a:pPr>
            <a:fld id="{6F52E19F-B9C9-B948-B702-B79B00580E13}" type="slidenum">
              <a:rPr lang="tr-TR">
                <a:ln>
                  <a:solidFill>
                    <a:srgbClr val="AB2328"/>
                  </a:solidFill>
                </a:ln>
                <a:latin typeface="Arial" charset="0"/>
                <a:cs typeface="+mn-cs"/>
              </a:rPr>
              <a:pPr>
                <a:defRPr/>
              </a:pPr>
              <a:t>12</a:t>
            </a:fld>
            <a:endParaRPr lang="tr-TR">
              <a:ln>
                <a:solidFill>
                  <a:srgbClr val="AB2328"/>
                </a:solidFill>
              </a:ln>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23042">
                                            <p:txEl>
                                              <p:pRg st="0" end="0"/>
                                            </p:txEl>
                                          </p:spTgt>
                                        </p:tgtEl>
                                        <p:attrNameLst>
                                          <p:attrName>style.visibility</p:attrName>
                                        </p:attrNameLst>
                                      </p:cBhvr>
                                      <p:to>
                                        <p:strVal val="visible"/>
                                      </p:to>
                                    </p:set>
                                    <p:anim calcmode="lin" valueType="num">
                                      <p:cBhvr additive="base">
                                        <p:cTn id="7" dur="500" fill="hold"/>
                                        <p:tgtEl>
                                          <p:spTgt spid="162304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2304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23042">
                                            <p:txEl>
                                              <p:pRg st="2" end="2"/>
                                            </p:txEl>
                                          </p:spTgt>
                                        </p:tgtEl>
                                        <p:attrNameLst>
                                          <p:attrName>style.visibility</p:attrName>
                                        </p:attrNameLst>
                                      </p:cBhvr>
                                      <p:to>
                                        <p:strVal val="visible"/>
                                      </p:to>
                                    </p:set>
                                    <p:anim calcmode="lin" valueType="num">
                                      <p:cBhvr additive="base">
                                        <p:cTn id="13" dur="500" fill="hold"/>
                                        <p:tgtEl>
                                          <p:spTgt spid="162304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2304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23042">
                                            <p:txEl>
                                              <p:pRg st="3" end="3"/>
                                            </p:txEl>
                                          </p:spTgt>
                                        </p:tgtEl>
                                        <p:attrNameLst>
                                          <p:attrName>style.visibility</p:attrName>
                                        </p:attrNameLst>
                                      </p:cBhvr>
                                      <p:to>
                                        <p:strVal val="visible"/>
                                      </p:to>
                                    </p:set>
                                    <p:anim calcmode="lin" valueType="num">
                                      <p:cBhvr additive="base">
                                        <p:cTn id="19" dur="500" fill="hold"/>
                                        <p:tgtEl>
                                          <p:spTgt spid="162304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2304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23042">
                                            <p:txEl>
                                              <p:pRg st="4" end="4"/>
                                            </p:txEl>
                                          </p:spTgt>
                                        </p:tgtEl>
                                        <p:attrNameLst>
                                          <p:attrName>style.visibility</p:attrName>
                                        </p:attrNameLst>
                                      </p:cBhvr>
                                      <p:to>
                                        <p:strVal val="visible"/>
                                      </p:to>
                                    </p:set>
                                    <p:anim calcmode="lin" valueType="num">
                                      <p:cBhvr additive="base">
                                        <p:cTn id="25" dur="500" fill="hold"/>
                                        <p:tgtEl>
                                          <p:spTgt spid="162304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2304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23042">
                                            <p:txEl>
                                              <p:pRg st="5" end="5"/>
                                            </p:txEl>
                                          </p:spTgt>
                                        </p:tgtEl>
                                        <p:attrNameLst>
                                          <p:attrName>style.visibility</p:attrName>
                                        </p:attrNameLst>
                                      </p:cBhvr>
                                      <p:to>
                                        <p:strVal val="visible"/>
                                      </p:to>
                                    </p:set>
                                    <p:anim calcmode="lin" valueType="num">
                                      <p:cBhvr additive="base">
                                        <p:cTn id="31" dur="500" fill="hold"/>
                                        <p:tgtEl>
                                          <p:spTgt spid="1623042">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2304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23042">
                                            <p:txEl>
                                              <p:pRg st="6" end="6"/>
                                            </p:txEl>
                                          </p:spTgt>
                                        </p:tgtEl>
                                        <p:attrNameLst>
                                          <p:attrName>style.visibility</p:attrName>
                                        </p:attrNameLst>
                                      </p:cBhvr>
                                      <p:to>
                                        <p:strVal val="visible"/>
                                      </p:to>
                                    </p:set>
                                    <p:anim calcmode="lin" valueType="num">
                                      <p:cBhvr additive="base">
                                        <p:cTn id="37" dur="500" fill="hold"/>
                                        <p:tgtEl>
                                          <p:spTgt spid="1623042">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2304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23042">
                                            <p:txEl>
                                              <p:pRg st="7" end="7"/>
                                            </p:txEl>
                                          </p:spTgt>
                                        </p:tgtEl>
                                        <p:attrNameLst>
                                          <p:attrName>style.visibility</p:attrName>
                                        </p:attrNameLst>
                                      </p:cBhvr>
                                      <p:to>
                                        <p:strVal val="visible"/>
                                      </p:to>
                                    </p:set>
                                    <p:anim calcmode="lin" valueType="num">
                                      <p:cBhvr additive="base">
                                        <p:cTn id="43" dur="500" fill="hold"/>
                                        <p:tgtEl>
                                          <p:spTgt spid="1623042">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2304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23042">
                                            <p:txEl>
                                              <p:pRg st="8" end="8"/>
                                            </p:txEl>
                                          </p:spTgt>
                                        </p:tgtEl>
                                        <p:attrNameLst>
                                          <p:attrName>style.visibility</p:attrName>
                                        </p:attrNameLst>
                                      </p:cBhvr>
                                      <p:to>
                                        <p:strVal val="visible"/>
                                      </p:to>
                                    </p:set>
                                    <p:anim calcmode="lin" valueType="num">
                                      <p:cBhvr additive="base">
                                        <p:cTn id="49" dur="500" fill="hold"/>
                                        <p:tgtEl>
                                          <p:spTgt spid="1623042">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62304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623042">
                                            <p:txEl>
                                              <p:pRg st="9" end="9"/>
                                            </p:txEl>
                                          </p:spTgt>
                                        </p:tgtEl>
                                        <p:attrNameLst>
                                          <p:attrName>style.visibility</p:attrName>
                                        </p:attrNameLst>
                                      </p:cBhvr>
                                      <p:to>
                                        <p:strVal val="visible"/>
                                      </p:to>
                                    </p:set>
                                    <p:anim calcmode="lin" valueType="num">
                                      <p:cBhvr additive="base">
                                        <p:cTn id="55" dur="500" fill="hold"/>
                                        <p:tgtEl>
                                          <p:spTgt spid="1623042">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62304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623042">
                                            <p:txEl>
                                              <p:pRg st="10" end="10"/>
                                            </p:txEl>
                                          </p:spTgt>
                                        </p:tgtEl>
                                        <p:attrNameLst>
                                          <p:attrName>style.visibility</p:attrName>
                                        </p:attrNameLst>
                                      </p:cBhvr>
                                      <p:to>
                                        <p:strVal val="visible"/>
                                      </p:to>
                                    </p:set>
                                    <p:anim calcmode="lin" valueType="num">
                                      <p:cBhvr additive="base">
                                        <p:cTn id="61" dur="500" fill="hold"/>
                                        <p:tgtEl>
                                          <p:spTgt spid="1623042">
                                            <p:txEl>
                                              <p:pRg st="10" end="10"/>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62304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304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 Slayt Numarası Yer Tutucusu">
            <a:extLst>
              <a:ext uri="{FF2B5EF4-FFF2-40B4-BE49-F238E27FC236}">
                <a16:creationId xmlns:a16="http://schemas.microsoft.com/office/drawing/2014/main" id="{C8C8CC93-80E3-764E-B397-08DA7095494C}"/>
              </a:ext>
            </a:extLst>
          </p:cNvPr>
          <p:cNvSpPr>
            <a:spLocks noGrp="1"/>
          </p:cNvSpPr>
          <p:nvPr>
            <p:ph type="sldNum" sz="quarter" idx="11"/>
          </p:nvPr>
        </p:nvSpPr>
        <p:spPr/>
        <p:txBody>
          <a:bodyPr/>
          <a:lstStyle/>
          <a:p>
            <a:pPr>
              <a:defRPr/>
            </a:pPr>
            <a:fld id="{3D71C426-83E8-B843-87AB-4249614426C0}" type="slidenum">
              <a:rPr lang="tr-TR">
                <a:ln>
                  <a:solidFill>
                    <a:srgbClr val="AB2328"/>
                  </a:solidFill>
                </a:ln>
                <a:latin typeface="Arial" charset="0"/>
                <a:cs typeface="+mn-cs"/>
              </a:rPr>
              <a:pPr>
                <a:defRPr/>
              </a:pPr>
              <a:t>13</a:t>
            </a:fld>
            <a:endParaRPr lang="tr-TR">
              <a:ln>
                <a:solidFill>
                  <a:srgbClr val="AB2328"/>
                </a:solidFill>
              </a:ln>
              <a:latin typeface="Arial" charset="0"/>
              <a:cs typeface="+mn-cs"/>
            </a:endParaRPr>
          </a:p>
        </p:txBody>
      </p:sp>
      <p:sp>
        <p:nvSpPr>
          <p:cNvPr id="1627152" name="Rectangle 16">
            <a:extLst>
              <a:ext uri="{FF2B5EF4-FFF2-40B4-BE49-F238E27FC236}">
                <a16:creationId xmlns:a16="http://schemas.microsoft.com/office/drawing/2014/main" id="{8CB18F7D-6DD1-0F49-82C7-7A00E62156DD}"/>
              </a:ext>
            </a:extLst>
          </p:cNvPr>
          <p:cNvSpPr>
            <a:spLocks noChangeArrowheads="1"/>
          </p:cNvSpPr>
          <p:nvPr/>
        </p:nvSpPr>
        <p:spPr bwMode="auto">
          <a:xfrm>
            <a:off x="1746250" y="1431925"/>
            <a:ext cx="835183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57150" algn="l"/>
              </a:tabLst>
              <a:defRPr sz="2000" b="1">
                <a:solidFill>
                  <a:schemeClr val="tx1"/>
                </a:solidFill>
                <a:latin typeface="Arial" panose="020B0604020202020204" pitchFamily="34" charset="0"/>
                <a:cs typeface="Arial" panose="020B0604020202020204" pitchFamily="34" charset="0"/>
              </a:defRPr>
            </a:lvl1pPr>
            <a:lvl2pPr marL="742950" indent="-285750" eaLnBrk="0" hangingPunct="0">
              <a:tabLst>
                <a:tab pos="57150" algn="l"/>
              </a:tabLst>
              <a:defRPr sz="2000" b="1">
                <a:solidFill>
                  <a:schemeClr val="tx1"/>
                </a:solidFill>
                <a:latin typeface="Arial" panose="020B0604020202020204" pitchFamily="34" charset="0"/>
                <a:cs typeface="Arial" panose="020B0604020202020204" pitchFamily="34" charset="0"/>
              </a:defRPr>
            </a:lvl2pPr>
            <a:lvl3pPr marL="11430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3pPr>
            <a:lvl4pPr marL="16002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4pPr>
            <a:lvl5pPr marL="20574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9pPr>
          </a:lstStyle>
          <a:p>
            <a:pPr algn="just" eaLnBrk="1" hangingPunct="1"/>
            <a:r>
              <a:rPr lang="tr-TR" altLang="tr-TR" sz="1800" u="sng" dirty="0"/>
              <a:t>Çoklu bağımsız faaliyetler</a:t>
            </a:r>
            <a:r>
              <a:rPr lang="tr-TR" altLang="tr-TR" sz="1800" b="0" dirty="0"/>
              <a:t>; bir  birim, ayrı </a:t>
            </a:r>
            <a:r>
              <a:rPr lang="tr-TR" altLang="tr-TR" sz="1800" b="0" dirty="0" err="1"/>
              <a:t>istatististiki</a:t>
            </a:r>
            <a:r>
              <a:rPr lang="tr-TR" altLang="tr-TR" sz="1800" b="0" dirty="0"/>
              <a:t> birimlere ayrılamayan birkaç bağımsız faaliyetle uğraşıyorsa, çoklu bağımsız faaliyetlerin bütünleşmesinden bahsedilir.</a:t>
            </a:r>
          </a:p>
        </p:txBody>
      </p:sp>
      <p:sp>
        <p:nvSpPr>
          <p:cNvPr id="1627158" name="Oval 22">
            <a:extLst>
              <a:ext uri="{FF2B5EF4-FFF2-40B4-BE49-F238E27FC236}">
                <a16:creationId xmlns:a16="http://schemas.microsoft.com/office/drawing/2014/main" id="{22377DAA-0504-5A4A-B244-42FF69AD8C88}"/>
              </a:ext>
            </a:extLst>
          </p:cNvPr>
          <p:cNvSpPr>
            <a:spLocks noChangeArrowheads="1"/>
          </p:cNvSpPr>
          <p:nvPr/>
        </p:nvSpPr>
        <p:spPr bwMode="auto">
          <a:xfrm>
            <a:off x="7535863" y="2852739"/>
            <a:ext cx="2735262" cy="1584325"/>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a:t>-Çikolata imalatı</a:t>
            </a:r>
          </a:p>
        </p:txBody>
      </p:sp>
      <p:sp>
        <p:nvSpPr>
          <p:cNvPr id="1627159" name="Oval 23">
            <a:extLst>
              <a:ext uri="{FF2B5EF4-FFF2-40B4-BE49-F238E27FC236}">
                <a16:creationId xmlns:a16="http://schemas.microsoft.com/office/drawing/2014/main" id="{D4C8FFDF-E29F-B143-9BA8-63D1A915D5B9}"/>
              </a:ext>
            </a:extLst>
          </p:cNvPr>
          <p:cNvSpPr>
            <a:spLocks noChangeArrowheads="1"/>
          </p:cNvSpPr>
          <p:nvPr/>
        </p:nvSpPr>
        <p:spPr bwMode="auto">
          <a:xfrm>
            <a:off x="1919288" y="2852738"/>
            <a:ext cx="2735262" cy="1655762"/>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1800"/>
              <a:t>-Bisküvi imalatı</a:t>
            </a:r>
            <a:endParaRPr lang="en-US" altLang="tr-TR" sz="1800"/>
          </a:p>
        </p:txBody>
      </p:sp>
      <p:sp>
        <p:nvSpPr>
          <p:cNvPr id="1627160" name="Oval 24">
            <a:extLst>
              <a:ext uri="{FF2B5EF4-FFF2-40B4-BE49-F238E27FC236}">
                <a16:creationId xmlns:a16="http://schemas.microsoft.com/office/drawing/2014/main" id="{812B6EEE-5B41-444B-AFE7-A5846C41AF27}"/>
              </a:ext>
            </a:extLst>
          </p:cNvPr>
          <p:cNvSpPr>
            <a:spLocks noChangeArrowheads="1"/>
          </p:cNvSpPr>
          <p:nvPr/>
        </p:nvSpPr>
        <p:spPr bwMode="auto">
          <a:xfrm>
            <a:off x="4295776" y="4724401"/>
            <a:ext cx="3744913" cy="1439863"/>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sz="1800"/>
              <a:t>Çikolatalı bisküvi imalatı</a:t>
            </a:r>
            <a:endParaRPr lang="en-US" altLang="tr-TR" sz="1800"/>
          </a:p>
        </p:txBody>
      </p:sp>
      <p:sp>
        <p:nvSpPr>
          <p:cNvPr id="1627161" name="Line 25">
            <a:extLst>
              <a:ext uri="{FF2B5EF4-FFF2-40B4-BE49-F238E27FC236}">
                <a16:creationId xmlns:a16="http://schemas.microsoft.com/office/drawing/2014/main" id="{6A3838AC-73F4-F44A-B7C8-84E6634A8D33}"/>
              </a:ext>
            </a:extLst>
          </p:cNvPr>
          <p:cNvSpPr>
            <a:spLocks noChangeShapeType="1"/>
          </p:cNvSpPr>
          <p:nvPr/>
        </p:nvSpPr>
        <p:spPr bwMode="auto">
          <a:xfrm flipH="1">
            <a:off x="7680325" y="4437064"/>
            <a:ext cx="647700"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627162" name="Line 26">
            <a:extLst>
              <a:ext uri="{FF2B5EF4-FFF2-40B4-BE49-F238E27FC236}">
                <a16:creationId xmlns:a16="http://schemas.microsoft.com/office/drawing/2014/main" id="{727AC74B-2D1C-A943-8054-0EB078AEA7DF}"/>
              </a:ext>
            </a:extLst>
          </p:cNvPr>
          <p:cNvSpPr>
            <a:spLocks noChangeShapeType="1"/>
          </p:cNvSpPr>
          <p:nvPr/>
        </p:nvSpPr>
        <p:spPr bwMode="auto">
          <a:xfrm>
            <a:off x="4008439" y="4508500"/>
            <a:ext cx="719137" cy="4333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27152">
                                            <p:txEl>
                                              <p:pRg st="0" end="0"/>
                                            </p:txEl>
                                          </p:spTgt>
                                        </p:tgtEl>
                                        <p:attrNameLst>
                                          <p:attrName>style.visibility</p:attrName>
                                        </p:attrNameLst>
                                      </p:cBhvr>
                                      <p:to>
                                        <p:strVal val="visible"/>
                                      </p:to>
                                    </p:set>
                                    <p:anim calcmode="lin" valueType="num">
                                      <p:cBhvr additive="base">
                                        <p:cTn id="7" dur="500" fill="hold"/>
                                        <p:tgtEl>
                                          <p:spTgt spid="162715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271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27158"/>
                                        </p:tgtEl>
                                        <p:attrNameLst>
                                          <p:attrName>style.visibility</p:attrName>
                                        </p:attrNameLst>
                                      </p:cBhvr>
                                      <p:to>
                                        <p:strVal val="visible"/>
                                      </p:to>
                                    </p:set>
                                    <p:anim calcmode="lin" valueType="num">
                                      <p:cBhvr additive="base">
                                        <p:cTn id="13" dur="500" fill="hold"/>
                                        <p:tgtEl>
                                          <p:spTgt spid="1627158"/>
                                        </p:tgtEl>
                                        <p:attrNameLst>
                                          <p:attrName>ppt_x</p:attrName>
                                        </p:attrNameLst>
                                      </p:cBhvr>
                                      <p:tavLst>
                                        <p:tav tm="0">
                                          <p:val>
                                            <p:strVal val="1+#ppt_w/2"/>
                                          </p:val>
                                        </p:tav>
                                        <p:tav tm="100000">
                                          <p:val>
                                            <p:strVal val="#ppt_x"/>
                                          </p:val>
                                        </p:tav>
                                      </p:tavLst>
                                    </p:anim>
                                    <p:anim calcmode="lin" valueType="num">
                                      <p:cBhvr additive="base">
                                        <p:cTn id="14" dur="500" fill="hold"/>
                                        <p:tgtEl>
                                          <p:spTgt spid="162715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27159"/>
                                        </p:tgtEl>
                                        <p:attrNameLst>
                                          <p:attrName>style.visibility</p:attrName>
                                        </p:attrNameLst>
                                      </p:cBhvr>
                                      <p:to>
                                        <p:strVal val="visible"/>
                                      </p:to>
                                    </p:set>
                                    <p:anim calcmode="lin" valueType="num">
                                      <p:cBhvr additive="base">
                                        <p:cTn id="19" dur="500" fill="hold"/>
                                        <p:tgtEl>
                                          <p:spTgt spid="1627159"/>
                                        </p:tgtEl>
                                        <p:attrNameLst>
                                          <p:attrName>ppt_x</p:attrName>
                                        </p:attrNameLst>
                                      </p:cBhvr>
                                      <p:tavLst>
                                        <p:tav tm="0">
                                          <p:val>
                                            <p:strVal val="0-#ppt_w/2"/>
                                          </p:val>
                                        </p:tav>
                                        <p:tav tm="100000">
                                          <p:val>
                                            <p:strVal val="#ppt_x"/>
                                          </p:val>
                                        </p:tav>
                                      </p:tavLst>
                                    </p:anim>
                                    <p:anim calcmode="lin" valueType="num">
                                      <p:cBhvr additive="base">
                                        <p:cTn id="20" dur="500" fill="hold"/>
                                        <p:tgtEl>
                                          <p:spTgt spid="162715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627162"/>
                                        </p:tgtEl>
                                        <p:attrNameLst>
                                          <p:attrName>style.visibility</p:attrName>
                                        </p:attrNameLst>
                                      </p:cBhvr>
                                      <p:to>
                                        <p:strVal val="visible"/>
                                      </p:to>
                                    </p:set>
                                    <p:animEffect transition="in" filter="blinds(horizontal)">
                                      <p:cBhvr>
                                        <p:cTn id="25" dur="500"/>
                                        <p:tgtEl>
                                          <p:spTgt spid="162716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627161"/>
                                        </p:tgtEl>
                                        <p:attrNameLst>
                                          <p:attrName>style.visibility</p:attrName>
                                        </p:attrNameLst>
                                      </p:cBhvr>
                                      <p:to>
                                        <p:strVal val="visible"/>
                                      </p:to>
                                    </p:set>
                                    <p:animEffect transition="in" filter="blinds(horizontal)">
                                      <p:cBhvr>
                                        <p:cTn id="30" dur="500"/>
                                        <p:tgtEl>
                                          <p:spTgt spid="162716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1627160"/>
                                        </p:tgtEl>
                                        <p:attrNameLst>
                                          <p:attrName>style.visibility</p:attrName>
                                        </p:attrNameLst>
                                      </p:cBhvr>
                                      <p:to>
                                        <p:strVal val="visible"/>
                                      </p:to>
                                    </p:set>
                                    <p:anim calcmode="lin" valueType="num">
                                      <p:cBhvr additive="base">
                                        <p:cTn id="35" dur="500" fill="hold"/>
                                        <p:tgtEl>
                                          <p:spTgt spid="1627160"/>
                                        </p:tgtEl>
                                        <p:attrNameLst>
                                          <p:attrName>ppt_x</p:attrName>
                                        </p:attrNameLst>
                                      </p:cBhvr>
                                      <p:tavLst>
                                        <p:tav tm="0">
                                          <p:val>
                                            <p:strVal val="#ppt_x"/>
                                          </p:val>
                                        </p:tav>
                                        <p:tav tm="100000">
                                          <p:val>
                                            <p:strVal val="#ppt_x"/>
                                          </p:val>
                                        </p:tav>
                                      </p:tavLst>
                                    </p:anim>
                                    <p:anim calcmode="lin" valueType="num">
                                      <p:cBhvr additive="base">
                                        <p:cTn id="36" dur="500" fill="hold"/>
                                        <p:tgtEl>
                                          <p:spTgt spid="162716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7158" grpId="0" animBg="1"/>
      <p:bldP spid="1627159" grpId="0" animBg="1"/>
      <p:bldP spid="162716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0066" name="Rectangle 2">
            <a:extLst>
              <a:ext uri="{FF2B5EF4-FFF2-40B4-BE49-F238E27FC236}">
                <a16:creationId xmlns:a16="http://schemas.microsoft.com/office/drawing/2014/main" id="{6C1F6B23-9D5C-2E43-8F2A-09EB85B918B8}"/>
              </a:ext>
            </a:extLst>
          </p:cNvPr>
          <p:cNvSpPr>
            <a:spLocks noGrp="1" noChangeArrowheads="1"/>
          </p:cNvSpPr>
          <p:nvPr>
            <p:ph type="title" sz="quarter"/>
          </p:nvPr>
        </p:nvSpPr>
        <p:spPr>
          <a:xfrm>
            <a:off x="5375276" y="1844675"/>
            <a:ext cx="4824413" cy="1081088"/>
          </a:xfrm>
        </p:spPr>
        <p:txBody>
          <a:bodyPr>
            <a:normAutofit fontScale="90000"/>
          </a:bodyPr>
          <a:lstStyle/>
          <a:p>
            <a:pPr algn="l" eaLnBrk="1" hangingPunct="1"/>
            <a:r>
              <a:rPr lang="tr-TR" altLang="tr-TR" sz="2400"/>
              <a:t>Dikey Olarak </a:t>
            </a:r>
            <a:br>
              <a:rPr lang="tr-TR" altLang="tr-TR" sz="2400"/>
            </a:br>
            <a:r>
              <a:rPr lang="tr-TR" altLang="tr-TR" sz="2400"/>
              <a:t>	Bütünleşik </a:t>
            </a:r>
            <a:br>
              <a:rPr lang="tr-TR" altLang="tr-TR" sz="2400"/>
            </a:br>
            <a:r>
              <a:rPr lang="tr-TR" altLang="tr-TR" sz="2400"/>
              <a:t>		Faaliyetler</a:t>
            </a:r>
            <a:endParaRPr lang="en-US" altLang="tr-TR" sz="2400"/>
          </a:p>
        </p:txBody>
      </p:sp>
      <p:graphicFrame>
        <p:nvGraphicFramePr>
          <p:cNvPr id="1240168" name="Object 104">
            <a:hlinkClick r:id="rId3"/>
            <a:extLst>
              <a:ext uri="{FF2B5EF4-FFF2-40B4-BE49-F238E27FC236}">
                <a16:creationId xmlns:a16="http://schemas.microsoft.com/office/drawing/2014/main" id="{820286D5-A77F-5749-9D37-897DD4AC4209}"/>
              </a:ext>
            </a:extLst>
          </p:cNvPr>
          <p:cNvGraphicFramePr>
            <a:graphicFrameLocks noChangeAspect="1"/>
          </p:cNvGraphicFramePr>
          <p:nvPr>
            <p:ph sz="quarter" idx="1"/>
          </p:nvPr>
        </p:nvGraphicFramePr>
        <p:xfrm>
          <a:off x="3514725" y="2286000"/>
          <a:ext cx="971550" cy="1200150"/>
        </p:xfrm>
        <a:graphic>
          <a:graphicData uri="http://schemas.openxmlformats.org/presentationml/2006/ole">
            <mc:AlternateContent xmlns:mc="http://schemas.openxmlformats.org/markup-compatibility/2006">
              <mc:Choice xmlns:v="urn:schemas-microsoft-com:vml" Requires="v">
                <p:oleObj spid="_x0000_s545793" name="Bitmap Image" r:id="rId4" imgW="647700" imgH="800100" progId="PBrush">
                  <p:embed/>
                </p:oleObj>
              </mc:Choice>
              <mc:Fallback>
                <p:oleObj name="Bitmap Image" r:id="rId4" imgW="647700" imgH="800100" progId="PBrush">
                  <p:embed/>
                  <p:pic>
                    <p:nvPicPr>
                      <p:cNvPr id="1240168" name="Object 104">
                        <a:hlinkClick r:id="rId3"/>
                        <a:extLst>
                          <a:ext uri="{FF2B5EF4-FFF2-40B4-BE49-F238E27FC236}">
                            <a16:creationId xmlns:a16="http://schemas.microsoft.com/office/drawing/2014/main" id="{820286D5-A77F-5749-9D37-897DD4AC42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725" y="2286000"/>
                        <a:ext cx="971550" cy="1200150"/>
                      </a:xfrm>
                      <a:prstGeom prst="rect">
                        <a:avLst/>
                      </a:prstGeom>
                      <a:blipFill dpi="0" rotWithShape="0">
                        <a:blip r:embed="rId6"/>
                        <a:srcRect/>
                        <a:tile tx="0" ty="0" sx="100000" sy="100000" flip="none" algn="tl"/>
                      </a:blipFill>
                      <a:ln>
                        <a:noFill/>
                      </a:ln>
                      <a:extLst>
                        <a:ext uri="{91240B29-F687-4F45-9708-019B960494DF}">
                          <a14:hiddenLine xmlns:a14="http://schemas.microsoft.com/office/drawing/2010/main" w="9525">
                            <a:solidFill>
                              <a:srgbClr val="003300"/>
                            </a:solidFill>
                            <a:miter lim="800000"/>
                            <a:headEnd/>
                            <a:tailEnd/>
                          </a14:hiddenLine>
                        </a:ext>
                      </a:extLst>
                    </p:spPr>
                  </p:pic>
                </p:oleObj>
              </mc:Fallback>
            </mc:AlternateContent>
          </a:graphicData>
        </a:graphic>
      </p:graphicFrame>
      <p:graphicFrame>
        <p:nvGraphicFramePr>
          <p:cNvPr id="1240166" name="Object 102">
            <a:hlinkClick r:id="rId7"/>
            <a:extLst>
              <a:ext uri="{FF2B5EF4-FFF2-40B4-BE49-F238E27FC236}">
                <a16:creationId xmlns:a16="http://schemas.microsoft.com/office/drawing/2014/main" id="{4C37C25F-0A45-FC46-BFE0-E14A6CC0E2E0}"/>
              </a:ext>
            </a:extLst>
          </p:cNvPr>
          <p:cNvGraphicFramePr>
            <a:graphicFrameLocks noChangeAspect="1"/>
          </p:cNvGraphicFramePr>
          <p:nvPr>
            <p:ph sz="quarter" idx="2"/>
            <p:extLst>
              <p:ext uri="{D42A27DB-BD31-4B8C-83A1-F6EECF244321}">
                <p14:modId xmlns:p14="http://schemas.microsoft.com/office/powerpoint/2010/main" val="1022656511"/>
              </p:ext>
            </p:extLst>
          </p:nvPr>
        </p:nvGraphicFramePr>
        <p:xfrm>
          <a:off x="6240463" y="2897856"/>
          <a:ext cx="1276350" cy="581025"/>
        </p:xfrm>
        <a:graphic>
          <a:graphicData uri="http://schemas.openxmlformats.org/presentationml/2006/ole">
            <mc:AlternateContent xmlns:mc="http://schemas.openxmlformats.org/markup-compatibility/2006">
              <mc:Choice xmlns:v="urn:schemas-microsoft-com:vml" Requires="v">
                <p:oleObj spid="_x0000_s545794" name="Bitmap Image" r:id="rId8" imgW="850900" imgH="387350" progId="PBrush">
                  <p:embed/>
                </p:oleObj>
              </mc:Choice>
              <mc:Fallback>
                <p:oleObj name="Bitmap Image" r:id="rId8" imgW="850900" imgH="387350" progId="PBrush">
                  <p:embed/>
                  <p:pic>
                    <p:nvPicPr>
                      <p:cNvPr id="1240166" name="Object 102">
                        <a:hlinkClick r:id="rId7"/>
                        <a:extLst>
                          <a:ext uri="{FF2B5EF4-FFF2-40B4-BE49-F238E27FC236}">
                            <a16:creationId xmlns:a16="http://schemas.microsoft.com/office/drawing/2014/main" id="{4C37C25F-0A45-FC46-BFE0-E14A6CC0E2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0463" y="2897856"/>
                        <a:ext cx="1276350" cy="581025"/>
                      </a:xfrm>
                      <a:prstGeom prst="rect">
                        <a:avLst/>
                      </a:prstGeom>
                    </p:spPr>
                  </p:pic>
                </p:oleObj>
              </mc:Fallback>
            </mc:AlternateContent>
          </a:graphicData>
        </a:graphic>
      </p:graphicFrame>
      <p:graphicFrame>
        <p:nvGraphicFramePr>
          <p:cNvPr id="1240164" name="Object 100">
            <a:hlinkClick r:id="rId10"/>
            <a:extLst>
              <a:ext uri="{FF2B5EF4-FFF2-40B4-BE49-F238E27FC236}">
                <a16:creationId xmlns:a16="http://schemas.microsoft.com/office/drawing/2014/main" id="{7C02B9CF-A028-454C-B69F-855B79340E13}"/>
              </a:ext>
            </a:extLst>
          </p:cNvPr>
          <p:cNvGraphicFramePr>
            <a:graphicFrameLocks noChangeAspect="1"/>
          </p:cNvGraphicFramePr>
          <p:nvPr>
            <p:ph sz="quarter" idx="3"/>
            <p:extLst>
              <p:ext uri="{D42A27DB-BD31-4B8C-83A1-F6EECF244321}">
                <p14:modId xmlns:p14="http://schemas.microsoft.com/office/powerpoint/2010/main" val="3364908472"/>
              </p:ext>
            </p:extLst>
          </p:nvPr>
        </p:nvGraphicFramePr>
        <p:xfrm>
          <a:off x="8420903" y="5437627"/>
          <a:ext cx="835025" cy="863600"/>
        </p:xfrm>
        <a:graphic>
          <a:graphicData uri="http://schemas.openxmlformats.org/presentationml/2006/ole">
            <mc:AlternateContent xmlns:mc="http://schemas.openxmlformats.org/markup-compatibility/2006">
              <mc:Choice xmlns:v="urn:schemas-microsoft-com:vml" Requires="v">
                <p:oleObj spid="_x0000_s545795" name="Bitmap Image" r:id="rId11" imgW="742950" imgH="768350" progId="PBrush">
                  <p:embed/>
                </p:oleObj>
              </mc:Choice>
              <mc:Fallback>
                <p:oleObj name="Bitmap Image" r:id="rId11" imgW="742950" imgH="768350" progId="PBrush">
                  <p:embed/>
                  <p:pic>
                    <p:nvPicPr>
                      <p:cNvPr id="1240164" name="Object 100">
                        <a:hlinkClick r:id="rId10"/>
                        <a:extLst>
                          <a:ext uri="{FF2B5EF4-FFF2-40B4-BE49-F238E27FC236}">
                            <a16:creationId xmlns:a16="http://schemas.microsoft.com/office/drawing/2014/main" id="{7C02B9CF-A028-454C-B69F-855B79340E1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20903" y="5437627"/>
                        <a:ext cx="835025" cy="863600"/>
                      </a:xfrm>
                      <a:prstGeom prst="rect">
                        <a:avLst/>
                      </a:prstGeom>
                    </p:spPr>
                  </p:pic>
                </p:oleObj>
              </mc:Fallback>
            </mc:AlternateContent>
          </a:graphicData>
        </a:graphic>
      </p:graphicFrame>
      <p:graphicFrame>
        <p:nvGraphicFramePr>
          <p:cNvPr id="1240161" name="Object 97">
            <a:extLst>
              <a:ext uri="{FF2B5EF4-FFF2-40B4-BE49-F238E27FC236}">
                <a16:creationId xmlns:a16="http://schemas.microsoft.com/office/drawing/2014/main" id="{ACB0ECE7-8A7E-B14E-BBD0-375273AB3819}"/>
              </a:ext>
            </a:extLst>
          </p:cNvPr>
          <p:cNvGraphicFramePr>
            <a:graphicFrameLocks noChangeAspect="1"/>
          </p:cNvGraphicFramePr>
          <p:nvPr>
            <p:ph sz="quarter" idx="4"/>
          </p:nvPr>
        </p:nvGraphicFramePr>
        <p:xfrm>
          <a:off x="5591176" y="3644900"/>
          <a:ext cx="936625" cy="742950"/>
        </p:xfrm>
        <a:graphic>
          <a:graphicData uri="http://schemas.openxmlformats.org/presentationml/2006/ole">
            <mc:AlternateContent xmlns:mc="http://schemas.openxmlformats.org/markup-compatibility/2006">
              <mc:Choice xmlns:v="urn:schemas-microsoft-com:vml" Requires="v">
                <p:oleObj spid="_x0000_s545796" name="Bitmap Image" r:id="rId13" imgW="673100" imgH="533400" progId="PBrush">
                  <p:embed/>
                </p:oleObj>
              </mc:Choice>
              <mc:Fallback>
                <p:oleObj name="Bitmap Image" r:id="rId13" imgW="673100" imgH="533400" progId="PBrush">
                  <p:embed/>
                  <p:pic>
                    <p:nvPicPr>
                      <p:cNvPr id="1240161" name="Object 97">
                        <a:extLst>
                          <a:ext uri="{FF2B5EF4-FFF2-40B4-BE49-F238E27FC236}">
                            <a16:creationId xmlns:a16="http://schemas.microsoft.com/office/drawing/2014/main" id="{ACB0ECE7-8A7E-B14E-BBD0-375273AB381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91176" y="3644900"/>
                        <a:ext cx="9366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7 Slayt Numarası Yer Tutucusu">
            <a:extLst>
              <a:ext uri="{FF2B5EF4-FFF2-40B4-BE49-F238E27FC236}">
                <a16:creationId xmlns:a16="http://schemas.microsoft.com/office/drawing/2014/main" id="{A71C0BA5-F9D3-AD4A-8A11-B3DBF38FB5CE}"/>
              </a:ext>
            </a:extLst>
          </p:cNvPr>
          <p:cNvSpPr>
            <a:spLocks noGrp="1"/>
          </p:cNvSpPr>
          <p:nvPr>
            <p:ph type="sldNum" sz="quarter" idx="11"/>
          </p:nvPr>
        </p:nvSpPr>
        <p:spPr/>
        <p:txBody>
          <a:bodyPr/>
          <a:lstStyle/>
          <a:p>
            <a:pPr>
              <a:defRPr/>
            </a:pPr>
            <a:fld id="{B9E4DAA7-579A-7E43-B4D1-2E1ACC70885F}" type="slidenum">
              <a:rPr lang="tr-TR">
                <a:ln>
                  <a:solidFill>
                    <a:srgbClr val="AB2328"/>
                  </a:solidFill>
                </a:ln>
                <a:latin typeface="Arial" charset="0"/>
                <a:cs typeface="+mn-cs"/>
              </a:rPr>
              <a:pPr>
                <a:defRPr/>
              </a:pPr>
              <a:t>14</a:t>
            </a:fld>
            <a:endParaRPr lang="tr-TR">
              <a:ln>
                <a:solidFill>
                  <a:srgbClr val="AB2328"/>
                </a:solidFill>
              </a:ln>
              <a:latin typeface="Arial" charset="0"/>
              <a:cs typeface="+mn-cs"/>
            </a:endParaRPr>
          </a:p>
        </p:txBody>
      </p:sp>
      <p:sp>
        <p:nvSpPr>
          <p:cNvPr id="1240108" name="Freeform 44">
            <a:extLst>
              <a:ext uri="{FF2B5EF4-FFF2-40B4-BE49-F238E27FC236}">
                <a16:creationId xmlns:a16="http://schemas.microsoft.com/office/drawing/2014/main" id="{95462F22-0648-514D-8F1E-8AA4EB578B07}"/>
              </a:ext>
            </a:extLst>
          </p:cNvPr>
          <p:cNvSpPr>
            <a:spLocks/>
          </p:cNvSpPr>
          <p:nvPr/>
        </p:nvSpPr>
        <p:spPr bwMode="auto">
          <a:xfrm rot="1548159">
            <a:off x="3978492" y="3131022"/>
            <a:ext cx="4339789" cy="1995465"/>
          </a:xfrm>
          <a:custGeom>
            <a:avLst/>
            <a:gdLst>
              <a:gd name="T0" fmla="*/ 2147483647 w 3104"/>
              <a:gd name="T1" fmla="*/ 2147483647 h 1458"/>
              <a:gd name="T2" fmla="*/ 2147483647 w 3104"/>
              <a:gd name="T3" fmla="*/ 2147483647 h 1458"/>
              <a:gd name="T4" fmla="*/ 2147483647 w 3104"/>
              <a:gd name="T5" fmla="*/ 2147483647 h 1458"/>
              <a:gd name="T6" fmla="*/ 2147483647 w 3104"/>
              <a:gd name="T7" fmla="*/ 2147483647 h 1458"/>
              <a:gd name="T8" fmla="*/ 2147483647 w 3104"/>
              <a:gd name="T9" fmla="*/ 2147483647 h 1458"/>
              <a:gd name="T10" fmla="*/ 2147483647 w 3104"/>
              <a:gd name="T11" fmla="*/ 2147483647 h 1458"/>
              <a:gd name="T12" fmla="*/ 2147483647 w 3104"/>
              <a:gd name="T13" fmla="*/ 2147483647 h 1458"/>
              <a:gd name="T14" fmla="*/ 2147483647 w 3104"/>
              <a:gd name="T15" fmla="*/ 2147483647 h 1458"/>
              <a:gd name="T16" fmla="*/ 2147483647 w 3104"/>
              <a:gd name="T17" fmla="*/ 2147483647 h 1458"/>
              <a:gd name="T18" fmla="*/ 2147483647 w 3104"/>
              <a:gd name="T19" fmla="*/ 2147483647 h 1458"/>
              <a:gd name="T20" fmla="*/ 2147483647 w 3104"/>
              <a:gd name="T21" fmla="*/ 2147483647 h 1458"/>
              <a:gd name="T22" fmla="*/ 2147483647 w 3104"/>
              <a:gd name="T23" fmla="*/ 2147483647 h 1458"/>
              <a:gd name="T24" fmla="*/ 2147483647 w 3104"/>
              <a:gd name="T25" fmla="*/ 2147483647 h 1458"/>
              <a:gd name="T26" fmla="*/ 2147483647 w 3104"/>
              <a:gd name="T27" fmla="*/ 2147483647 h 1458"/>
              <a:gd name="T28" fmla="*/ 2147483647 w 3104"/>
              <a:gd name="T29" fmla="*/ 2147483647 h 1458"/>
              <a:gd name="T30" fmla="*/ 2147483647 w 3104"/>
              <a:gd name="T31" fmla="*/ 2147483647 h 1458"/>
              <a:gd name="T32" fmla="*/ 2147483647 w 3104"/>
              <a:gd name="T33" fmla="*/ 2147483647 h 1458"/>
              <a:gd name="T34" fmla="*/ 2147483647 w 3104"/>
              <a:gd name="T35" fmla="*/ 2147483647 h 1458"/>
              <a:gd name="T36" fmla="*/ 2147483647 w 3104"/>
              <a:gd name="T37" fmla="*/ 2147483647 h 1458"/>
              <a:gd name="T38" fmla="*/ 2147483647 w 3104"/>
              <a:gd name="T39" fmla="*/ 2147483647 h 1458"/>
              <a:gd name="T40" fmla="*/ 2147483647 w 3104"/>
              <a:gd name="T41" fmla="*/ 2147483647 h 1458"/>
              <a:gd name="T42" fmla="*/ 2147483647 w 3104"/>
              <a:gd name="T43" fmla="*/ 2147483647 h 1458"/>
              <a:gd name="T44" fmla="*/ 2147483647 w 3104"/>
              <a:gd name="T45" fmla="*/ 2147483647 h 1458"/>
              <a:gd name="T46" fmla="*/ 2147483647 w 3104"/>
              <a:gd name="T47" fmla="*/ 2147483647 h 1458"/>
              <a:gd name="T48" fmla="*/ 2147483647 w 3104"/>
              <a:gd name="T49" fmla="*/ 2147483647 h 1458"/>
              <a:gd name="T50" fmla="*/ 2147483647 w 3104"/>
              <a:gd name="T51" fmla="*/ 2147483647 h 1458"/>
              <a:gd name="T52" fmla="*/ 2147483647 w 3104"/>
              <a:gd name="T53" fmla="*/ 2147483647 h 1458"/>
              <a:gd name="T54" fmla="*/ 2147483647 w 3104"/>
              <a:gd name="T55" fmla="*/ 2147483647 h 1458"/>
              <a:gd name="T56" fmla="*/ 2147483647 w 3104"/>
              <a:gd name="T57" fmla="*/ 2147483647 h 1458"/>
              <a:gd name="T58" fmla="*/ 2147483647 w 3104"/>
              <a:gd name="T59" fmla="*/ 2147483647 h 1458"/>
              <a:gd name="T60" fmla="*/ 2147483647 w 3104"/>
              <a:gd name="T61" fmla="*/ 2147483647 h 1458"/>
              <a:gd name="T62" fmla="*/ 2147483647 w 3104"/>
              <a:gd name="T63" fmla="*/ 2147483647 h 1458"/>
              <a:gd name="T64" fmla="*/ 2147483647 w 3104"/>
              <a:gd name="T65" fmla="*/ 2147483647 h 1458"/>
              <a:gd name="T66" fmla="*/ 2147483647 w 3104"/>
              <a:gd name="T67" fmla="*/ 2147483647 h 1458"/>
              <a:gd name="T68" fmla="*/ 2147483647 w 3104"/>
              <a:gd name="T69" fmla="*/ 2147483647 h 1458"/>
              <a:gd name="T70" fmla="*/ 2147483647 w 3104"/>
              <a:gd name="T71" fmla="*/ 2147483647 h 1458"/>
              <a:gd name="T72" fmla="*/ 2147483647 w 3104"/>
              <a:gd name="T73" fmla="*/ 2147483647 h 1458"/>
              <a:gd name="T74" fmla="*/ 2147483647 w 3104"/>
              <a:gd name="T75" fmla="*/ 2147483647 h 1458"/>
              <a:gd name="T76" fmla="*/ 2147483647 w 3104"/>
              <a:gd name="T77" fmla="*/ 2147483647 h 1458"/>
              <a:gd name="T78" fmla="*/ 2147483647 w 3104"/>
              <a:gd name="T79" fmla="*/ 2147483647 h 1458"/>
              <a:gd name="T80" fmla="*/ 2147483647 w 3104"/>
              <a:gd name="T81" fmla="*/ 2147483647 h 1458"/>
              <a:gd name="T82" fmla="*/ 2147483647 w 3104"/>
              <a:gd name="T83" fmla="*/ 2147483647 h 1458"/>
              <a:gd name="T84" fmla="*/ 2147483647 w 3104"/>
              <a:gd name="T85" fmla="*/ 2147483647 h 1458"/>
              <a:gd name="T86" fmla="*/ 2147483647 w 3104"/>
              <a:gd name="T87" fmla="*/ 2147483647 h 1458"/>
              <a:gd name="T88" fmla="*/ 2147483647 w 3104"/>
              <a:gd name="T89" fmla="*/ 2147483647 h 1458"/>
              <a:gd name="T90" fmla="*/ 2147483647 w 3104"/>
              <a:gd name="T91" fmla="*/ 2147483647 h 1458"/>
              <a:gd name="T92" fmla="*/ 2147483647 w 3104"/>
              <a:gd name="T93" fmla="*/ 2147483647 h 1458"/>
              <a:gd name="T94" fmla="*/ 2147483647 w 3104"/>
              <a:gd name="T95" fmla="*/ 2147483647 h 1458"/>
              <a:gd name="T96" fmla="*/ 2147483647 w 3104"/>
              <a:gd name="T97" fmla="*/ 2147483647 h 1458"/>
              <a:gd name="T98" fmla="*/ 2147483647 w 3104"/>
              <a:gd name="T99" fmla="*/ 2147483647 h 1458"/>
              <a:gd name="T100" fmla="*/ 2147483647 w 3104"/>
              <a:gd name="T101" fmla="*/ 2147483647 h 1458"/>
              <a:gd name="T102" fmla="*/ 2147483647 w 3104"/>
              <a:gd name="T103" fmla="*/ 2147483647 h 1458"/>
              <a:gd name="T104" fmla="*/ 2147483647 w 3104"/>
              <a:gd name="T105" fmla="*/ 2147483647 h 1458"/>
              <a:gd name="T106" fmla="*/ 2147483647 w 3104"/>
              <a:gd name="T107" fmla="*/ 2147483647 h 1458"/>
              <a:gd name="T108" fmla="*/ 2147483647 w 3104"/>
              <a:gd name="T109" fmla="*/ 2147483647 h 1458"/>
              <a:gd name="T110" fmla="*/ 2147483647 w 3104"/>
              <a:gd name="T111" fmla="*/ 2147483647 h 1458"/>
              <a:gd name="T112" fmla="*/ 2147483647 w 3104"/>
              <a:gd name="T113" fmla="*/ 2147483647 h 1458"/>
              <a:gd name="T114" fmla="*/ 2147483647 w 3104"/>
              <a:gd name="T115" fmla="*/ 2147483647 h 1458"/>
              <a:gd name="T116" fmla="*/ 2147483647 w 3104"/>
              <a:gd name="T117" fmla="*/ 2147483647 h 1458"/>
              <a:gd name="T118" fmla="*/ 2147483647 w 3104"/>
              <a:gd name="T119" fmla="*/ 2147483647 h 1458"/>
              <a:gd name="T120" fmla="*/ 2147483647 w 3104"/>
              <a:gd name="T121" fmla="*/ 2147483647 h 1458"/>
              <a:gd name="T122" fmla="*/ 2147483647 w 3104"/>
              <a:gd name="T123" fmla="*/ 2147483647 h 1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04"/>
              <a:gd name="T187" fmla="*/ 0 h 1458"/>
              <a:gd name="T188" fmla="*/ 3104 w 3104"/>
              <a:gd name="T189" fmla="*/ 1458 h 14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04" h="1458">
                <a:moveTo>
                  <a:pt x="13" y="619"/>
                </a:moveTo>
                <a:cubicBezTo>
                  <a:pt x="45" y="522"/>
                  <a:pt x="0" y="413"/>
                  <a:pt x="31" y="316"/>
                </a:cubicBezTo>
                <a:cubicBezTo>
                  <a:pt x="41" y="284"/>
                  <a:pt x="74" y="262"/>
                  <a:pt x="92" y="237"/>
                </a:cubicBezTo>
                <a:cubicBezTo>
                  <a:pt x="139" y="169"/>
                  <a:pt x="210" y="100"/>
                  <a:pt x="286" y="67"/>
                </a:cubicBezTo>
                <a:cubicBezTo>
                  <a:pt x="351" y="39"/>
                  <a:pt x="429" y="30"/>
                  <a:pt x="498" y="13"/>
                </a:cubicBezTo>
                <a:cubicBezTo>
                  <a:pt x="585" y="15"/>
                  <a:pt x="672" y="15"/>
                  <a:pt x="759" y="19"/>
                </a:cubicBezTo>
                <a:cubicBezTo>
                  <a:pt x="790" y="20"/>
                  <a:pt x="828" y="38"/>
                  <a:pt x="856" y="49"/>
                </a:cubicBezTo>
                <a:cubicBezTo>
                  <a:pt x="918" y="72"/>
                  <a:pt x="991" y="100"/>
                  <a:pt x="1056" y="116"/>
                </a:cubicBezTo>
                <a:cubicBezTo>
                  <a:pt x="1084" y="134"/>
                  <a:pt x="1115" y="147"/>
                  <a:pt x="1147" y="158"/>
                </a:cubicBezTo>
                <a:cubicBezTo>
                  <a:pt x="1161" y="163"/>
                  <a:pt x="1183" y="182"/>
                  <a:pt x="1183" y="182"/>
                </a:cubicBezTo>
                <a:cubicBezTo>
                  <a:pt x="1187" y="188"/>
                  <a:pt x="1190" y="196"/>
                  <a:pt x="1196" y="201"/>
                </a:cubicBezTo>
                <a:cubicBezTo>
                  <a:pt x="1207" y="211"/>
                  <a:pt x="1232" y="225"/>
                  <a:pt x="1232" y="225"/>
                </a:cubicBezTo>
                <a:cubicBezTo>
                  <a:pt x="1245" y="245"/>
                  <a:pt x="1287" y="273"/>
                  <a:pt x="1287" y="273"/>
                </a:cubicBezTo>
                <a:cubicBezTo>
                  <a:pt x="1301" y="294"/>
                  <a:pt x="1331" y="313"/>
                  <a:pt x="1353" y="328"/>
                </a:cubicBezTo>
                <a:cubicBezTo>
                  <a:pt x="1361" y="352"/>
                  <a:pt x="1372" y="356"/>
                  <a:pt x="1396" y="364"/>
                </a:cubicBezTo>
                <a:cubicBezTo>
                  <a:pt x="1429" y="389"/>
                  <a:pt x="1460" y="400"/>
                  <a:pt x="1499" y="413"/>
                </a:cubicBezTo>
                <a:cubicBezTo>
                  <a:pt x="1586" y="411"/>
                  <a:pt x="1672" y="412"/>
                  <a:pt x="1759" y="407"/>
                </a:cubicBezTo>
                <a:cubicBezTo>
                  <a:pt x="1778" y="406"/>
                  <a:pt x="1814" y="389"/>
                  <a:pt x="1814" y="389"/>
                </a:cubicBezTo>
                <a:cubicBezTo>
                  <a:pt x="1825" y="381"/>
                  <a:pt x="1839" y="378"/>
                  <a:pt x="1850" y="370"/>
                </a:cubicBezTo>
                <a:cubicBezTo>
                  <a:pt x="1878" y="350"/>
                  <a:pt x="1902" y="325"/>
                  <a:pt x="1929" y="304"/>
                </a:cubicBezTo>
                <a:cubicBezTo>
                  <a:pt x="1963" y="279"/>
                  <a:pt x="1999" y="257"/>
                  <a:pt x="2032" y="231"/>
                </a:cubicBezTo>
                <a:cubicBezTo>
                  <a:pt x="2068" y="202"/>
                  <a:pt x="2096" y="173"/>
                  <a:pt x="2141" y="158"/>
                </a:cubicBezTo>
                <a:cubicBezTo>
                  <a:pt x="2179" y="123"/>
                  <a:pt x="2259" y="59"/>
                  <a:pt x="2311" y="49"/>
                </a:cubicBezTo>
                <a:cubicBezTo>
                  <a:pt x="2351" y="30"/>
                  <a:pt x="2383" y="18"/>
                  <a:pt x="2426" y="7"/>
                </a:cubicBezTo>
                <a:cubicBezTo>
                  <a:pt x="2547" y="10"/>
                  <a:pt x="2631" y="0"/>
                  <a:pt x="2736" y="25"/>
                </a:cubicBezTo>
                <a:cubicBezTo>
                  <a:pt x="2781" y="59"/>
                  <a:pt x="2824" y="88"/>
                  <a:pt x="2863" y="128"/>
                </a:cubicBezTo>
                <a:cubicBezTo>
                  <a:pt x="2875" y="141"/>
                  <a:pt x="2874" y="163"/>
                  <a:pt x="2887" y="176"/>
                </a:cubicBezTo>
                <a:cubicBezTo>
                  <a:pt x="2910" y="199"/>
                  <a:pt x="2900" y="187"/>
                  <a:pt x="2918" y="213"/>
                </a:cubicBezTo>
                <a:cubicBezTo>
                  <a:pt x="2928" y="251"/>
                  <a:pt x="2950" y="295"/>
                  <a:pt x="2972" y="328"/>
                </a:cubicBezTo>
                <a:cubicBezTo>
                  <a:pt x="2984" y="376"/>
                  <a:pt x="3011" y="431"/>
                  <a:pt x="3039" y="473"/>
                </a:cubicBezTo>
                <a:cubicBezTo>
                  <a:pt x="3053" y="516"/>
                  <a:pt x="3047" y="498"/>
                  <a:pt x="3057" y="528"/>
                </a:cubicBezTo>
                <a:cubicBezTo>
                  <a:pt x="3061" y="540"/>
                  <a:pt x="3069" y="564"/>
                  <a:pt x="3069" y="564"/>
                </a:cubicBezTo>
                <a:cubicBezTo>
                  <a:pt x="3071" y="605"/>
                  <a:pt x="3075" y="645"/>
                  <a:pt x="3075" y="686"/>
                </a:cubicBezTo>
                <a:cubicBezTo>
                  <a:pt x="3075" y="743"/>
                  <a:pt x="3104" y="1089"/>
                  <a:pt x="2996" y="1189"/>
                </a:cubicBezTo>
                <a:cubicBezTo>
                  <a:pt x="2982" y="1232"/>
                  <a:pt x="3002" y="1180"/>
                  <a:pt x="2972" y="1225"/>
                </a:cubicBezTo>
                <a:cubicBezTo>
                  <a:pt x="2951" y="1256"/>
                  <a:pt x="2946" y="1282"/>
                  <a:pt x="2911" y="1304"/>
                </a:cubicBezTo>
                <a:cubicBezTo>
                  <a:pt x="2881" y="1348"/>
                  <a:pt x="2841" y="1378"/>
                  <a:pt x="2796" y="1407"/>
                </a:cubicBezTo>
                <a:cubicBezTo>
                  <a:pt x="2779" y="1418"/>
                  <a:pt x="2742" y="1437"/>
                  <a:pt x="2742" y="1437"/>
                </a:cubicBezTo>
                <a:cubicBezTo>
                  <a:pt x="2425" y="1433"/>
                  <a:pt x="2299" y="1458"/>
                  <a:pt x="2057" y="1377"/>
                </a:cubicBezTo>
                <a:cubicBezTo>
                  <a:pt x="2030" y="1352"/>
                  <a:pt x="1978" y="1328"/>
                  <a:pt x="1941" y="1316"/>
                </a:cubicBezTo>
                <a:cubicBezTo>
                  <a:pt x="1906" y="1281"/>
                  <a:pt x="1882" y="1252"/>
                  <a:pt x="1838" y="1231"/>
                </a:cubicBezTo>
                <a:cubicBezTo>
                  <a:pt x="1823" y="1209"/>
                  <a:pt x="1800" y="1186"/>
                  <a:pt x="1778" y="1171"/>
                </a:cubicBezTo>
                <a:cubicBezTo>
                  <a:pt x="1765" y="1150"/>
                  <a:pt x="1755" y="1141"/>
                  <a:pt x="1735" y="1128"/>
                </a:cubicBezTo>
                <a:cubicBezTo>
                  <a:pt x="1708" y="1088"/>
                  <a:pt x="1667" y="1055"/>
                  <a:pt x="1620" y="1043"/>
                </a:cubicBezTo>
                <a:cubicBezTo>
                  <a:pt x="1512" y="971"/>
                  <a:pt x="1389" y="1046"/>
                  <a:pt x="1287" y="1080"/>
                </a:cubicBezTo>
                <a:cubicBezTo>
                  <a:pt x="1262" y="1103"/>
                  <a:pt x="1243" y="1134"/>
                  <a:pt x="1220" y="1159"/>
                </a:cubicBezTo>
                <a:cubicBezTo>
                  <a:pt x="1201" y="1215"/>
                  <a:pt x="1142" y="1231"/>
                  <a:pt x="1093" y="1249"/>
                </a:cubicBezTo>
                <a:cubicBezTo>
                  <a:pt x="1062" y="1260"/>
                  <a:pt x="1033" y="1281"/>
                  <a:pt x="1002" y="1292"/>
                </a:cubicBezTo>
                <a:cubicBezTo>
                  <a:pt x="969" y="1304"/>
                  <a:pt x="933" y="1311"/>
                  <a:pt x="899" y="1322"/>
                </a:cubicBezTo>
                <a:cubicBezTo>
                  <a:pt x="886" y="1326"/>
                  <a:pt x="875" y="1336"/>
                  <a:pt x="862" y="1340"/>
                </a:cubicBezTo>
                <a:cubicBezTo>
                  <a:pt x="834" y="1360"/>
                  <a:pt x="850" y="1351"/>
                  <a:pt x="808" y="1365"/>
                </a:cubicBezTo>
                <a:cubicBezTo>
                  <a:pt x="796" y="1369"/>
                  <a:pt x="771" y="1377"/>
                  <a:pt x="771" y="1377"/>
                </a:cubicBezTo>
                <a:cubicBezTo>
                  <a:pt x="632" y="1375"/>
                  <a:pt x="492" y="1377"/>
                  <a:pt x="353" y="1371"/>
                </a:cubicBezTo>
                <a:cubicBezTo>
                  <a:pt x="340" y="1370"/>
                  <a:pt x="316" y="1359"/>
                  <a:pt x="316" y="1359"/>
                </a:cubicBezTo>
                <a:cubicBezTo>
                  <a:pt x="299" y="1333"/>
                  <a:pt x="245" y="1278"/>
                  <a:pt x="219" y="1262"/>
                </a:cubicBezTo>
                <a:cubicBezTo>
                  <a:pt x="207" y="1226"/>
                  <a:pt x="222" y="1258"/>
                  <a:pt x="195" y="1231"/>
                </a:cubicBezTo>
                <a:cubicBezTo>
                  <a:pt x="178" y="1214"/>
                  <a:pt x="177" y="1195"/>
                  <a:pt x="159" y="1177"/>
                </a:cubicBezTo>
                <a:cubicBezTo>
                  <a:pt x="148" y="1144"/>
                  <a:pt x="136" y="1114"/>
                  <a:pt x="116" y="1086"/>
                </a:cubicBezTo>
                <a:cubicBezTo>
                  <a:pt x="92" y="1011"/>
                  <a:pt x="71" y="932"/>
                  <a:pt x="56" y="855"/>
                </a:cubicBezTo>
                <a:cubicBezTo>
                  <a:pt x="48" y="817"/>
                  <a:pt x="45" y="777"/>
                  <a:pt x="31" y="740"/>
                </a:cubicBezTo>
                <a:cubicBezTo>
                  <a:pt x="29" y="710"/>
                  <a:pt x="29" y="679"/>
                  <a:pt x="25" y="649"/>
                </a:cubicBezTo>
                <a:cubicBezTo>
                  <a:pt x="12" y="560"/>
                  <a:pt x="13" y="608"/>
                  <a:pt x="13" y="619"/>
                </a:cubicBezTo>
                <a:close/>
              </a:path>
            </a:pathLst>
          </a:custGeom>
          <a:solidFill>
            <a:schemeClr val="accent1"/>
          </a:solidFill>
          <a:ln w="9525">
            <a:solidFill>
              <a:schemeClr val="tx1"/>
            </a:solidFill>
            <a:round/>
            <a:headEnd/>
            <a:tailEnd/>
          </a:ln>
        </p:spPr>
        <p:txBody>
          <a:bodyPr/>
          <a:lstStyle/>
          <a:p>
            <a:endParaRPr lang="tr-TR"/>
          </a:p>
        </p:txBody>
      </p:sp>
      <p:graphicFrame>
        <p:nvGraphicFramePr>
          <p:cNvPr id="1240152" name="Object 88">
            <a:extLst>
              <a:ext uri="{FF2B5EF4-FFF2-40B4-BE49-F238E27FC236}">
                <a16:creationId xmlns:a16="http://schemas.microsoft.com/office/drawing/2014/main" id="{67380BED-EC83-954F-9F51-80D8195F86B9}"/>
              </a:ext>
            </a:extLst>
          </p:cNvPr>
          <p:cNvGraphicFramePr>
            <a:graphicFrameLocks noChangeAspect="1"/>
          </p:cNvGraphicFramePr>
          <p:nvPr/>
        </p:nvGraphicFramePr>
        <p:xfrm>
          <a:off x="3359150" y="2381251"/>
          <a:ext cx="1924050" cy="1552575"/>
        </p:xfrm>
        <a:graphic>
          <a:graphicData uri="http://schemas.openxmlformats.org/presentationml/2006/ole">
            <mc:AlternateContent xmlns:mc="http://schemas.openxmlformats.org/markup-compatibility/2006">
              <mc:Choice xmlns:v="urn:schemas-microsoft-com:vml" Requires="v">
                <p:oleObj spid="_x0000_s545797" name="Bitmap Image" r:id="rId15" imgW="1282700" imgH="1035050" progId="PBrush">
                  <p:embed/>
                </p:oleObj>
              </mc:Choice>
              <mc:Fallback>
                <p:oleObj name="Bitmap Image" r:id="rId15" imgW="1282700" imgH="1035050" progId="PBrush">
                  <p:embed/>
                  <p:pic>
                    <p:nvPicPr>
                      <p:cNvPr id="1240152" name="Object 88">
                        <a:extLst>
                          <a:ext uri="{FF2B5EF4-FFF2-40B4-BE49-F238E27FC236}">
                            <a16:creationId xmlns:a16="http://schemas.microsoft.com/office/drawing/2014/main" id="{67380BED-EC83-954F-9F51-80D8195F86B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59150" y="2381251"/>
                        <a:ext cx="19240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0169" name="AutoShape 105">
            <a:extLst>
              <a:ext uri="{FF2B5EF4-FFF2-40B4-BE49-F238E27FC236}">
                <a16:creationId xmlns:a16="http://schemas.microsoft.com/office/drawing/2014/main" id="{AB9F23DE-0079-9343-AEA6-F12A4A5C4985}"/>
              </a:ext>
            </a:extLst>
          </p:cNvPr>
          <p:cNvSpPr>
            <a:spLocks noChangeArrowheads="1"/>
          </p:cNvSpPr>
          <p:nvPr/>
        </p:nvSpPr>
        <p:spPr bwMode="auto">
          <a:xfrm>
            <a:off x="1524001" y="1773239"/>
            <a:ext cx="3743325" cy="720725"/>
          </a:xfrm>
          <a:prstGeom prst="wedgeEllipseCallout">
            <a:avLst>
              <a:gd name="adj1" fmla="val 31847"/>
              <a:gd name="adj2" fmla="val 68278"/>
            </a:avLst>
          </a:prstGeom>
          <a:solidFill>
            <a:srgbClr val="CCFFCC"/>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r>
              <a:rPr lang="nl-NL" sz="1200">
                <a:effectLst>
                  <a:outerShdw blurRad="38100" dist="38100" dir="2700000" algn="tl">
                    <a:srgbClr val="FFFFFF"/>
                  </a:outerShdw>
                </a:effectLst>
                <a:latin typeface="Arial" charset="0"/>
              </a:rPr>
              <a:t> </a:t>
            </a:r>
            <a:r>
              <a:rPr lang="tr-TR" sz="1200">
                <a:effectLst>
                  <a:outerShdw blurRad="38100" dist="38100" dir="2700000" algn="tl">
                    <a:srgbClr val="FFFFFF"/>
                  </a:outerShdw>
                </a:effectLst>
                <a:latin typeface="Arial" charset="0"/>
              </a:rPr>
              <a:t>? </a:t>
            </a:r>
          </a:p>
          <a:p>
            <a:pPr>
              <a:defRPr/>
            </a:pPr>
            <a:r>
              <a:rPr lang="tr-TR" sz="1200">
                <a:latin typeface="Arial" charset="0"/>
              </a:rPr>
              <a:t>16.10 Ağaçların biçilmesi ve planyalanması</a:t>
            </a:r>
            <a:endParaRPr lang="en-US" sz="1200">
              <a:latin typeface="Arial" charset="0"/>
            </a:endParaRPr>
          </a:p>
        </p:txBody>
      </p:sp>
      <p:sp>
        <p:nvSpPr>
          <p:cNvPr id="1240171" name="AutoShape 107">
            <a:extLst>
              <a:ext uri="{FF2B5EF4-FFF2-40B4-BE49-F238E27FC236}">
                <a16:creationId xmlns:a16="http://schemas.microsoft.com/office/drawing/2014/main" id="{65E9B058-2B77-EC4A-A515-D6102427426C}"/>
              </a:ext>
            </a:extLst>
          </p:cNvPr>
          <p:cNvSpPr>
            <a:spLocks noChangeArrowheads="1"/>
          </p:cNvSpPr>
          <p:nvPr/>
        </p:nvSpPr>
        <p:spPr bwMode="auto">
          <a:xfrm flipH="1" flipV="1">
            <a:off x="3359151" y="5229226"/>
            <a:ext cx="3673475" cy="720725"/>
          </a:xfrm>
          <a:prstGeom prst="wedgeEllipseCallout">
            <a:avLst>
              <a:gd name="adj1" fmla="val -27532"/>
              <a:gd name="adj2" fmla="val 243829"/>
            </a:avLst>
          </a:prstGeom>
          <a:solidFill>
            <a:srgbClr val="CCFFCC"/>
          </a:solidFill>
          <a:ln w="9525">
            <a:solidFill>
              <a:schemeClr val="tx1"/>
            </a:solidFill>
            <a:miter lim="800000"/>
            <a:headEnd/>
            <a:tailEnd/>
          </a:ln>
        </p:spPr>
        <p:txBody>
          <a:bodyPr rot="10800000"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1200" b="0"/>
              <a:t>Bu ürünlerin  satış amaçlı olup olmamasının</a:t>
            </a:r>
          </a:p>
          <a:p>
            <a:pPr eaLnBrk="1" hangingPunct="1"/>
            <a:r>
              <a:rPr lang="tr-TR" altLang="tr-TR" sz="1200" b="0"/>
              <a:t> bir önemi yoktur</a:t>
            </a:r>
          </a:p>
        </p:txBody>
      </p:sp>
      <p:sp>
        <p:nvSpPr>
          <p:cNvPr id="1240170" name="AutoShape 106">
            <a:extLst>
              <a:ext uri="{FF2B5EF4-FFF2-40B4-BE49-F238E27FC236}">
                <a16:creationId xmlns:a16="http://schemas.microsoft.com/office/drawing/2014/main" id="{671F9F7E-C59B-9043-BFA9-EAE543745A67}"/>
              </a:ext>
            </a:extLst>
          </p:cNvPr>
          <p:cNvSpPr>
            <a:spLocks noChangeArrowheads="1"/>
          </p:cNvSpPr>
          <p:nvPr/>
        </p:nvSpPr>
        <p:spPr bwMode="auto">
          <a:xfrm>
            <a:off x="7570788" y="2997201"/>
            <a:ext cx="3097212" cy="720725"/>
          </a:xfrm>
          <a:prstGeom prst="wedgeEllipseCallout">
            <a:avLst>
              <a:gd name="adj1" fmla="val -25296"/>
              <a:gd name="adj2" fmla="val 168940"/>
            </a:avLst>
          </a:prstGeom>
          <a:solidFill>
            <a:srgbClr val="CCFFCC"/>
          </a:solidFill>
          <a:ln w="9525">
            <a:solidFill>
              <a:schemeClr val="tx1"/>
            </a:solidFill>
            <a:miter lim="800000"/>
            <a:headEnd/>
            <a:tailEnd/>
          </a:ln>
          <a:effectLst/>
        </p:spPr>
        <p:txBody>
          <a:bodyPr wrap="none" anchor="ctr"/>
          <a:lstStyle/>
          <a:p>
            <a:pPr>
              <a:defRPr/>
            </a:pPr>
            <a:r>
              <a:rPr lang="tr-TR" sz="1200">
                <a:effectLst>
                  <a:outerShdw blurRad="38100" dist="38100" dir="2700000" algn="tl">
                    <a:srgbClr val="FFFFFF"/>
                  </a:outerShdw>
                </a:effectLst>
                <a:latin typeface="Arial" charset="0"/>
              </a:rPr>
              <a:t>Kodu</a:t>
            </a:r>
            <a:r>
              <a:rPr lang="nl-NL" sz="1200">
                <a:effectLst>
                  <a:outerShdw blurRad="38100" dist="38100" dir="2700000" algn="tl">
                    <a:srgbClr val="FFFFFF"/>
                  </a:outerShdw>
                </a:effectLst>
                <a:latin typeface="Arial" charset="0"/>
              </a:rPr>
              <a:t> </a:t>
            </a:r>
            <a:r>
              <a:rPr lang="tr-TR" sz="1200">
                <a:effectLst>
                  <a:outerShdw blurRad="38100" dist="38100" dir="2700000" algn="tl">
                    <a:srgbClr val="FFFFFF"/>
                  </a:outerShdw>
                </a:effectLst>
                <a:latin typeface="Arial" charset="0"/>
              </a:rPr>
              <a:t>? </a:t>
            </a:r>
          </a:p>
          <a:p>
            <a:pPr>
              <a:defRPr/>
            </a:pPr>
            <a:r>
              <a:rPr lang="tr-TR" sz="1200">
                <a:latin typeface="Arial" charset="0"/>
              </a:rPr>
              <a:t>31.09 Diğer Mobilyaların imalatı</a:t>
            </a:r>
            <a:endParaRPr lang="en-US" sz="1200">
              <a:latin typeface="Arial" charset="0"/>
            </a:endParaRPr>
          </a:p>
        </p:txBody>
      </p:sp>
      <p:sp>
        <p:nvSpPr>
          <p:cNvPr id="1240160" name="Line 96">
            <a:extLst>
              <a:ext uri="{FF2B5EF4-FFF2-40B4-BE49-F238E27FC236}">
                <a16:creationId xmlns:a16="http://schemas.microsoft.com/office/drawing/2014/main" id="{CF49E5A2-7A34-4043-A0B9-8B3CC4BE1E2C}"/>
              </a:ext>
            </a:extLst>
          </p:cNvPr>
          <p:cNvSpPr>
            <a:spLocks noChangeShapeType="1"/>
          </p:cNvSpPr>
          <p:nvPr/>
        </p:nvSpPr>
        <p:spPr bwMode="auto">
          <a:xfrm>
            <a:off x="5159375" y="3500438"/>
            <a:ext cx="2305050" cy="100806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240173" name="Oval 109">
            <a:extLst>
              <a:ext uri="{FF2B5EF4-FFF2-40B4-BE49-F238E27FC236}">
                <a16:creationId xmlns:a16="http://schemas.microsoft.com/office/drawing/2014/main" id="{1BB8F1D8-93DE-4E43-B8F8-75C35CDADD96}"/>
              </a:ext>
            </a:extLst>
          </p:cNvPr>
          <p:cNvSpPr>
            <a:spLocks noChangeArrowheads="1"/>
          </p:cNvSpPr>
          <p:nvPr/>
        </p:nvSpPr>
        <p:spPr bwMode="auto">
          <a:xfrm>
            <a:off x="4727576" y="3933826"/>
            <a:ext cx="2735263" cy="1223963"/>
          </a:xfrm>
          <a:prstGeom prst="ellipse">
            <a:avLst/>
          </a:prstGeom>
          <a:solidFill>
            <a:srgbClr val="3366FF"/>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sz="1800"/>
              <a:t>Bu Girişimin </a:t>
            </a:r>
          </a:p>
          <a:p>
            <a:pPr algn="ctr" eaLnBrk="1" hangingPunct="1"/>
            <a:r>
              <a:rPr lang="tr-TR" altLang="tr-TR" sz="1800"/>
              <a:t>Ana Faaliyeti Nedir?</a:t>
            </a:r>
            <a:endParaRPr lang="en-US" altLang="tr-TR" sz="1800"/>
          </a:p>
        </p:txBody>
      </p:sp>
      <p:sp>
        <p:nvSpPr>
          <p:cNvPr id="1240176" name="Rectangle 112">
            <a:extLst>
              <a:ext uri="{FF2B5EF4-FFF2-40B4-BE49-F238E27FC236}">
                <a16:creationId xmlns:a16="http://schemas.microsoft.com/office/drawing/2014/main" id="{A6CA1A9A-0054-9944-8F21-705F01BC6FCD}"/>
              </a:ext>
            </a:extLst>
          </p:cNvPr>
          <p:cNvSpPr>
            <a:spLocks noChangeArrowheads="1"/>
          </p:cNvSpPr>
          <p:nvPr/>
        </p:nvSpPr>
        <p:spPr bwMode="auto">
          <a:xfrm>
            <a:off x="1846264" y="2146637"/>
            <a:ext cx="835342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57150" algn="l"/>
              </a:tabLst>
              <a:defRPr sz="2000" b="1">
                <a:solidFill>
                  <a:schemeClr val="tx1"/>
                </a:solidFill>
                <a:latin typeface="Arial" panose="020B0604020202020204" pitchFamily="34" charset="0"/>
                <a:cs typeface="Arial" panose="020B0604020202020204" pitchFamily="34" charset="0"/>
              </a:defRPr>
            </a:lvl1pPr>
            <a:lvl2pPr marL="742950" indent="-285750" eaLnBrk="0" hangingPunct="0">
              <a:tabLst>
                <a:tab pos="57150" algn="l"/>
              </a:tabLst>
              <a:defRPr sz="2000" b="1">
                <a:solidFill>
                  <a:schemeClr val="tx1"/>
                </a:solidFill>
                <a:latin typeface="Arial" panose="020B0604020202020204" pitchFamily="34" charset="0"/>
                <a:cs typeface="Arial" panose="020B0604020202020204" pitchFamily="34" charset="0"/>
              </a:defRPr>
            </a:lvl2pPr>
            <a:lvl3pPr marL="11430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3pPr>
            <a:lvl4pPr marL="16002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4pPr>
            <a:lvl5pPr marL="20574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9pPr>
          </a:lstStyle>
          <a:p>
            <a:pPr algn="just" eaLnBrk="1" hangingPunct="1"/>
            <a:r>
              <a:rPr lang="tr-TR" altLang="tr-TR" sz="1800" u="sng" dirty="0"/>
              <a:t>Dikey Bütünleşme</a:t>
            </a:r>
            <a:r>
              <a:rPr lang="tr-TR" altLang="tr-TR" sz="1800" b="0" dirty="0"/>
              <a:t>; aynı birim tarafından üretimin farklı aşamalarının ardışık olarak uygulandığı ve bir sürecin çıktısının bir sonraki sürecin girdisi olarak kullanıldığı durumlarda ortaya çıkmaktadır.</a:t>
            </a:r>
          </a:p>
          <a:p>
            <a:pPr algn="just" eaLnBrk="1" hangingPunct="1"/>
            <a:endParaRPr lang="tr-TR" altLang="tr-TR" sz="1800" b="0" dirty="0"/>
          </a:p>
          <a:p>
            <a:pPr algn="just" eaLnBrk="1" hangingPunct="1"/>
            <a:r>
              <a:rPr lang="tr-TR" altLang="tr-TR" sz="1800" b="0" dirty="0"/>
              <a:t>Dikey bütünleşme, çoklu faaliyetlerin bir başka şekli gibi değerlendirilmelidir, Pazar için üretilmeyen ara ürünler veya nihai ürünlerin fiyatlandırılması için piyasa fiyatları temel alınabilir.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240176">
                                            <p:txEl>
                                              <p:pRg st="0" end="0"/>
                                            </p:txEl>
                                          </p:spTgt>
                                        </p:tgtEl>
                                        <p:attrNameLst>
                                          <p:attrName>style.visibility</p:attrName>
                                        </p:attrNameLst>
                                      </p:cBhvr>
                                      <p:to>
                                        <p:strVal val="visible"/>
                                      </p:to>
                                    </p:set>
                                    <p:anim calcmode="lin" valueType="num">
                                      <p:cBhvr additive="base">
                                        <p:cTn id="7" dur="500" fill="hold"/>
                                        <p:tgtEl>
                                          <p:spTgt spid="12401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4017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240176">
                                            <p:txEl>
                                              <p:pRg st="2" end="2"/>
                                            </p:txEl>
                                          </p:spTgt>
                                        </p:tgtEl>
                                        <p:attrNameLst>
                                          <p:attrName>style.visibility</p:attrName>
                                        </p:attrNameLst>
                                      </p:cBhvr>
                                      <p:to>
                                        <p:strVal val="visible"/>
                                      </p:to>
                                    </p:set>
                                    <p:anim calcmode="lin" valueType="num">
                                      <p:cBhvr additive="base">
                                        <p:cTn id="13" dur="500" fill="hold"/>
                                        <p:tgtEl>
                                          <p:spTgt spid="124017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4017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grpId="0" nodeType="clickEffect">
                                  <p:stCondLst>
                                    <p:cond delay="0"/>
                                  </p:stCondLst>
                                  <p:childTnLst>
                                    <p:anim calcmode="lin" valueType="num">
                                      <p:cBhvr additive="base">
                                        <p:cTn id="18" dur="500"/>
                                        <p:tgtEl>
                                          <p:spTgt spid="1240176">
                                            <p:txEl>
                                              <p:pRg st="0" end="0"/>
                                            </p:txEl>
                                          </p:spTgt>
                                        </p:tgtEl>
                                        <p:attrNameLst>
                                          <p:attrName>ppt_x</p:attrName>
                                        </p:attrNameLst>
                                      </p:cBhvr>
                                      <p:tavLst>
                                        <p:tav tm="0">
                                          <p:val>
                                            <p:strVal val="ppt_x"/>
                                          </p:val>
                                        </p:tav>
                                        <p:tav tm="100000">
                                          <p:val>
                                            <p:strVal val="ppt_x"/>
                                          </p:val>
                                        </p:tav>
                                      </p:tavLst>
                                    </p:anim>
                                    <p:anim calcmode="lin" valueType="num">
                                      <p:cBhvr additive="base">
                                        <p:cTn id="19" dur="500"/>
                                        <p:tgtEl>
                                          <p:spTgt spid="1240176">
                                            <p:txEl>
                                              <p:pRg st="0" end="0"/>
                                            </p:txEl>
                                          </p:spTgt>
                                        </p:tgtEl>
                                        <p:attrNameLst>
                                          <p:attrName>ppt_y</p:attrName>
                                        </p:attrNameLst>
                                      </p:cBhvr>
                                      <p:tavLst>
                                        <p:tav tm="0">
                                          <p:val>
                                            <p:strVal val="ppt_y"/>
                                          </p:val>
                                        </p:tav>
                                        <p:tav tm="100000">
                                          <p:val>
                                            <p:strVal val="1+ppt_h/2"/>
                                          </p:val>
                                        </p:tav>
                                      </p:tavLst>
                                    </p:anim>
                                    <p:set>
                                      <p:cBhvr>
                                        <p:cTn id="20" dur="1" fill="hold">
                                          <p:stCondLst>
                                            <p:cond delay="499"/>
                                          </p:stCondLst>
                                        </p:cTn>
                                        <p:tgtEl>
                                          <p:spTgt spid="1240176">
                                            <p:txEl>
                                              <p:pRg st="0" end="0"/>
                                            </p:txEl>
                                          </p:spTgt>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1240176">
                                            <p:txEl>
                                              <p:pRg st="2" end="2"/>
                                            </p:txEl>
                                          </p:spTgt>
                                        </p:tgtEl>
                                        <p:attrNameLst>
                                          <p:attrName>ppt_x</p:attrName>
                                        </p:attrNameLst>
                                      </p:cBhvr>
                                      <p:tavLst>
                                        <p:tav tm="0">
                                          <p:val>
                                            <p:strVal val="ppt_x"/>
                                          </p:val>
                                        </p:tav>
                                        <p:tav tm="100000">
                                          <p:val>
                                            <p:strVal val="ppt_x"/>
                                          </p:val>
                                        </p:tav>
                                      </p:tavLst>
                                    </p:anim>
                                    <p:anim calcmode="lin" valueType="num">
                                      <p:cBhvr additive="base">
                                        <p:cTn id="23" dur="500"/>
                                        <p:tgtEl>
                                          <p:spTgt spid="1240176">
                                            <p:txEl>
                                              <p:pRg st="2" end="2"/>
                                            </p:txEl>
                                          </p:spTgt>
                                        </p:tgtEl>
                                        <p:attrNameLst>
                                          <p:attrName>ppt_y</p:attrName>
                                        </p:attrNameLst>
                                      </p:cBhvr>
                                      <p:tavLst>
                                        <p:tav tm="0">
                                          <p:val>
                                            <p:strVal val="ppt_y"/>
                                          </p:val>
                                        </p:tav>
                                        <p:tav tm="100000">
                                          <p:val>
                                            <p:strVal val="1+ppt_h/2"/>
                                          </p:val>
                                        </p:tav>
                                      </p:tavLst>
                                    </p:anim>
                                    <p:set>
                                      <p:cBhvr>
                                        <p:cTn id="24" dur="1" fill="hold">
                                          <p:stCondLst>
                                            <p:cond delay="499"/>
                                          </p:stCondLst>
                                        </p:cTn>
                                        <p:tgtEl>
                                          <p:spTgt spid="1240176">
                                            <p:txEl>
                                              <p:pRg st="2" end="2"/>
                                            </p:txEl>
                                          </p:spTgt>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240066"/>
                                        </p:tgtEl>
                                        <p:attrNameLst>
                                          <p:attrName>style.visibility</p:attrName>
                                        </p:attrNameLst>
                                      </p:cBhvr>
                                      <p:to>
                                        <p:strVal val="visible"/>
                                      </p:to>
                                    </p:set>
                                    <p:anim calcmode="lin" valueType="num">
                                      <p:cBhvr additive="base">
                                        <p:cTn id="29" dur="500" fill="hold"/>
                                        <p:tgtEl>
                                          <p:spTgt spid="1240066"/>
                                        </p:tgtEl>
                                        <p:attrNameLst>
                                          <p:attrName>ppt_x</p:attrName>
                                        </p:attrNameLst>
                                      </p:cBhvr>
                                      <p:tavLst>
                                        <p:tav tm="0">
                                          <p:val>
                                            <p:strVal val="0-#ppt_w/2"/>
                                          </p:val>
                                        </p:tav>
                                        <p:tav tm="100000">
                                          <p:val>
                                            <p:strVal val="#ppt_x"/>
                                          </p:val>
                                        </p:tav>
                                      </p:tavLst>
                                    </p:anim>
                                    <p:anim calcmode="lin" valueType="num">
                                      <p:cBhvr additive="base">
                                        <p:cTn id="30" dur="500" fill="hold"/>
                                        <p:tgtEl>
                                          <p:spTgt spid="124006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1240108"/>
                                        </p:tgtEl>
                                        <p:attrNameLst>
                                          <p:attrName>style.visibility</p:attrName>
                                        </p:attrNameLst>
                                      </p:cBhvr>
                                      <p:to>
                                        <p:strVal val="visible"/>
                                      </p:to>
                                    </p:set>
                                    <p:animEffect transition="in" filter="box(in)">
                                      <p:cBhvr>
                                        <p:cTn id="35" dur="500"/>
                                        <p:tgtEl>
                                          <p:spTgt spid="124010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240152"/>
                                        </p:tgtEl>
                                        <p:attrNameLst>
                                          <p:attrName>style.visibility</p:attrName>
                                        </p:attrNameLst>
                                      </p:cBhvr>
                                      <p:to>
                                        <p:strVal val="visible"/>
                                      </p:to>
                                    </p:set>
                                    <p:animEffect transition="in" filter="blinds(horizontal)">
                                      <p:cBhvr>
                                        <p:cTn id="40" dur="500"/>
                                        <p:tgtEl>
                                          <p:spTgt spid="124015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1240169"/>
                                        </p:tgtEl>
                                        <p:attrNameLst>
                                          <p:attrName>style.visibility</p:attrName>
                                        </p:attrNameLst>
                                      </p:cBhvr>
                                      <p:to>
                                        <p:strVal val="visible"/>
                                      </p:to>
                                    </p:set>
                                    <p:anim calcmode="lin" valueType="num">
                                      <p:cBhvr>
                                        <p:cTn id="45" dur="1000" fill="hold"/>
                                        <p:tgtEl>
                                          <p:spTgt spid="1240169"/>
                                        </p:tgtEl>
                                        <p:attrNameLst>
                                          <p:attrName>ppt_w</p:attrName>
                                        </p:attrNameLst>
                                      </p:cBhvr>
                                      <p:tavLst>
                                        <p:tav tm="0">
                                          <p:val>
                                            <p:fltVal val="0"/>
                                          </p:val>
                                        </p:tav>
                                        <p:tav tm="100000">
                                          <p:val>
                                            <p:strVal val="#ppt_w"/>
                                          </p:val>
                                        </p:tav>
                                      </p:tavLst>
                                    </p:anim>
                                    <p:anim calcmode="lin" valueType="num">
                                      <p:cBhvr>
                                        <p:cTn id="46" dur="1000" fill="hold"/>
                                        <p:tgtEl>
                                          <p:spTgt spid="1240169"/>
                                        </p:tgtEl>
                                        <p:attrNameLst>
                                          <p:attrName>ppt_h</p:attrName>
                                        </p:attrNameLst>
                                      </p:cBhvr>
                                      <p:tavLst>
                                        <p:tav tm="0">
                                          <p:val>
                                            <p:fltVal val="0"/>
                                          </p:val>
                                        </p:tav>
                                        <p:tav tm="100000">
                                          <p:val>
                                            <p:strVal val="#ppt_h"/>
                                          </p:val>
                                        </p:tav>
                                      </p:tavLst>
                                    </p:anim>
                                    <p:anim calcmode="lin" valueType="num">
                                      <p:cBhvr>
                                        <p:cTn id="47" dur="1000" fill="hold"/>
                                        <p:tgtEl>
                                          <p:spTgt spid="1240169"/>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24016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1240161"/>
                                        </p:tgtEl>
                                        <p:attrNameLst>
                                          <p:attrName>style.visibility</p:attrName>
                                        </p:attrNameLst>
                                      </p:cBhvr>
                                      <p:to>
                                        <p:strVal val="visible"/>
                                      </p:to>
                                    </p:set>
                                    <p:animEffect transition="in" filter="blinds(horizontal)">
                                      <p:cBhvr>
                                        <p:cTn id="53" dur="500"/>
                                        <p:tgtEl>
                                          <p:spTgt spid="124016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1240171"/>
                                        </p:tgtEl>
                                        <p:attrNameLst>
                                          <p:attrName>style.visibility</p:attrName>
                                        </p:attrNameLst>
                                      </p:cBhvr>
                                      <p:to>
                                        <p:strVal val="visible"/>
                                      </p:to>
                                    </p:set>
                                    <p:anim calcmode="lin" valueType="num">
                                      <p:cBhvr additive="base">
                                        <p:cTn id="58" dur="500" fill="hold"/>
                                        <p:tgtEl>
                                          <p:spTgt spid="1240171"/>
                                        </p:tgtEl>
                                        <p:attrNameLst>
                                          <p:attrName>ppt_x</p:attrName>
                                        </p:attrNameLst>
                                      </p:cBhvr>
                                      <p:tavLst>
                                        <p:tav tm="0">
                                          <p:val>
                                            <p:strVal val="0-#ppt_w/2"/>
                                          </p:val>
                                        </p:tav>
                                        <p:tav tm="100000">
                                          <p:val>
                                            <p:strVal val="#ppt_x"/>
                                          </p:val>
                                        </p:tav>
                                      </p:tavLst>
                                    </p:anim>
                                    <p:anim calcmode="lin" valueType="num">
                                      <p:cBhvr additive="base">
                                        <p:cTn id="59" dur="500" fill="hold"/>
                                        <p:tgtEl>
                                          <p:spTgt spid="1240171"/>
                                        </p:tgtEl>
                                        <p:attrNameLst>
                                          <p:attrName>ppt_y</p:attrName>
                                        </p:attrNameLst>
                                      </p:cBhvr>
                                      <p:tavLst>
                                        <p:tav tm="0">
                                          <p:val>
                                            <p:strVal val="#ppt_y"/>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8" fill="hold" nodeType="clickEffect">
                                  <p:stCondLst>
                                    <p:cond delay="0"/>
                                  </p:stCondLst>
                                  <p:childTnLst>
                                    <p:set>
                                      <p:cBhvr>
                                        <p:cTn id="63" dur="1" fill="hold">
                                          <p:stCondLst>
                                            <p:cond delay="0"/>
                                          </p:stCondLst>
                                        </p:cTn>
                                        <p:tgtEl>
                                          <p:spTgt spid="1240160"/>
                                        </p:tgtEl>
                                        <p:attrNameLst>
                                          <p:attrName>style.visibility</p:attrName>
                                        </p:attrNameLst>
                                      </p:cBhvr>
                                      <p:to>
                                        <p:strVal val="visible"/>
                                      </p:to>
                                    </p:set>
                                    <p:anim calcmode="lin" valueType="num">
                                      <p:cBhvr additive="base">
                                        <p:cTn id="64" dur="500" fill="hold"/>
                                        <p:tgtEl>
                                          <p:spTgt spid="1240160"/>
                                        </p:tgtEl>
                                        <p:attrNameLst>
                                          <p:attrName>ppt_x</p:attrName>
                                        </p:attrNameLst>
                                      </p:cBhvr>
                                      <p:tavLst>
                                        <p:tav tm="0">
                                          <p:val>
                                            <p:strVal val="0-#ppt_w/2"/>
                                          </p:val>
                                        </p:tav>
                                        <p:tav tm="100000">
                                          <p:val>
                                            <p:strVal val="#ppt_x"/>
                                          </p:val>
                                        </p:tav>
                                      </p:tavLst>
                                    </p:anim>
                                    <p:anim calcmode="lin" valueType="num">
                                      <p:cBhvr additive="base">
                                        <p:cTn id="65" dur="500" fill="hold"/>
                                        <p:tgtEl>
                                          <p:spTgt spid="1240160"/>
                                        </p:tgtEl>
                                        <p:attrNameLst>
                                          <p:attrName>ppt_y</p:attrName>
                                        </p:attrNameLst>
                                      </p:cBhvr>
                                      <p:tavLst>
                                        <p:tav tm="0">
                                          <p:val>
                                            <p:strVal val="#ppt_y"/>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nodeType="clickEffect">
                                  <p:stCondLst>
                                    <p:cond delay="0"/>
                                  </p:stCondLst>
                                  <p:childTnLst>
                                    <p:set>
                                      <p:cBhvr>
                                        <p:cTn id="69" dur="1" fill="hold">
                                          <p:stCondLst>
                                            <p:cond delay="0"/>
                                          </p:stCondLst>
                                        </p:cTn>
                                        <p:tgtEl>
                                          <p:spTgt spid="1240164"/>
                                        </p:tgtEl>
                                        <p:attrNameLst>
                                          <p:attrName>style.visibility</p:attrName>
                                        </p:attrNameLst>
                                      </p:cBhvr>
                                      <p:to>
                                        <p:strVal val="visible"/>
                                      </p:to>
                                    </p:set>
                                    <p:animEffect transition="in" filter="blinds(horizontal)">
                                      <p:cBhvr>
                                        <p:cTn id="70" dur="500"/>
                                        <p:tgtEl>
                                          <p:spTgt spid="1240164"/>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nodeType="clickEffect">
                                  <p:stCondLst>
                                    <p:cond delay="0"/>
                                  </p:stCondLst>
                                  <p:childTnLst>
                                    <p:set>
                                      <p:cBhvr>
                                        <p:cTn id="74" dur="1" fill="hold">
                                          <p:stCondLst>
                                            <p:cond delay="0"/>
                                          </p:stCondLst>
                                        </p:cTn>
                                        <p:tgtEl>
                                          <p:spTgt spid="1240168"/>
                                        </p:tgtEl>
                                        <p:attrNameLst>
                                          <p:attrName>style.visibility</p:attrName>
                                        </p:attrNameLst>
                                      </p:cBhvr>
                                      <p:to>
                                        <p:strVal val="visible"/>
                                      </p:to>
                                    </p:set>
                                    <p:animEffect transition="in" filter="blinds(horizontal)">
                                      <p:cBhvr>
                                        <p:cTn id="75" dur="500"/>
                                        <p:tgtEl>
                                          <p:spTgt spid="1240168"/>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3" presetClass="entr" presetSubtype="10" fill="hold" nodeType="clickEffect">
                                  <p:stCondLst>
                                    <p:cond delay="0"/>
                                  </p:stCondLst>
                                  <p:childTnLst>
                                    <p:set>
                                      <p:cBhvr>
                                        <p:cTn id="79" dur="1" fill="hold">
                                          <p:stCondLst>
                                            <p:cond delay="0"/>
                                          </p:stCondLst>
                                        </p:cTn>
                                        <p:tgtEl>
                                          <p:spTgt spid="1240166"/>
                                        </p:tgtEl>
                                        <p:attrNameLst>
                                          <p:attrName>style.visibility</p:attrName>
                                        </p:attrNameLst>
                                      </p:cBhvr>
                                      <p:to>
                                        <p:strVal val="visible"/>
                                      </p:to>
                                    </p:set>
                                    <p:animEffect transition="in" filter="blinds(horizontal)">
                                      <p:cBhvr>
                                        <p:cTn id="80" dur="500"/>
                                        <p:tgtEl>
                                          <p:spTgt spid="1240166"/>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5" presetClass="entr" presetSubtype="0" fill="hold" grpId="0" nodeType="clickEffect">
                                  <p:stCondLst>
                                    <p:cond delay="0"/>
                                  </p:stCondLst>
                                  <p:childTnLst>
                                    <p:set>
                                      <p:cBhvr>
                                        <p:cTn id="84" dur="1" fill="hold">
                                          <p:stCondLst>
                                            <p:cond delay="0"/>
                                          </p:stCondLst>
                                        </p:cTn>
                                        <p:tgtEl>
                                          <p:spTgt spid="1240170"/>
                                        </p:tgtEl>
                                        <p:attrNameLst>
                                          <p:attrName>style.visibility</p:attrName>
                                        </p:attrNameLst>
                                      </p:cBhvr>
                                      <p:to>
                                        <p:strVal val="visible"/>
                                      </p:to>
                                    </p:set>
                                    <p:anim calcmode="lin" valueType="num">
                                      <p:cBhvr>
                                        <p:cTn id="85" dur="1000" fill="hold"/>
                                        <p:tgtEl>
                                          <p:spTgt spid="1240170"/>
                                        </p:tgtEl>
                                        <p:attrNameLst>
                                          <p:attrName>ppt_w</p:attrName>
                                        </p:attrNameLst>
                                      </p:cBhvr>
                                      <p:tavLst>
                                        <p:tav tm="0">
                                          <p:val>
                                            <p:fltVal val="0"/>
                                          </p:val>
                                        </p:tav>
                                        <p:tav tm="100000">
                                          <p:val>
                                            <p:strVal val="#ppt_w"/>
                                          </p:val>
                                        </p:tav>
                                      </p:tavLst>
                                    </p:anim>
                                    <p:anim calcmode="lin" valueType="num">
                                      <p:cBhvr>
                                        <p:cTn id="86" dur="1000" fill="hold"/>
                                        <p:tgtEl>
                                          <p:spTgt spid="1240170"/>
                                        </p:tgtEl>
                                        <p:attrNameLst>
                                          <p:attrName>ppt_h</p:attrName>
                                        </p:attrNameLst>
                                      </p:cBhvr>
                                      <p:tavLst>
                                        <p:tav tm="0">
                                          <p:val>
                                            <p:fltVal val="0"/>
                                          </p:val>
                                        </p:tav>
                                        <p:tav tm="100000">
                                          <p:val>
                                            <p:strVal val="#ppt_h"/>
                                          </p:val>
                                        </p:tav>
                                      </p:tavLst>
                                    </p:anim>
                                    <p:anim calcmode="lin" valueType="num">
                                      <p:cBhvr>
                                        <p:cTn id="87" dur="1000" fill="hold"/>
                                        <p:tgtEl>
                                          <p:spTgt spid="1240170"/>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12401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8" presetClass="entr" presetSubtype="16" fill="hold" grpId="0" nodeType="clickEffect">
                                  <p:stCondLst>
                                    <p:cond delay="0"/>
                                  </p:stCondLst>
                                  <p:childTnLst>
                                    <p:set>
                                      <p:cBhvr>
                                        <p:cTn id="92" dur="1" fill="hold">
                                          <p:stCondLst>
                                            <p:cond delay="0"/>
                                          </p:stCondLst>
                                        </p:cTn>
                                        <p:tgtEl>
                                          <p:spTgt spid="1240173"/>
                                        </p:tgtEl>
                                        <p:attrNameLst>
                                          <p:attrName>style.visibility</p:attrName>
                                        </p:attrNameLst>
                                      </p:cBhvr>
                                      <p:to>
                                        <p:strVal val="visible"/>
                                      </p:to>
                                    </p:set>
                                    <p:animEffect transition="in" filter="diamond(in)">
                                      <p:cBhvr>
                                        <p:cTn id="93" dur="2000"/>
                                        <p:tgtEl>
                                          <p:spTgt spid="1240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0066" grpId="0"/>
      <p:bldP spid="1240169" grpId="0" animBg="1" autoUpdateAnimBg="0"/>
      <p:bldP spid="1240171" grpId="0" animBg="1"/>
      <p:bldP spid="1240170" grpId="0" animBg="1" autoUpdateAnimBg="0"/>
      <p:bldP spid="1240173" grpId="0" animBg="1"/>
      <p:bldP spid="1240176"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0994" name="Rectangle 2">
            <a:extLst>
              <a:ext uri="{FF2B5EF4-FFF2-40B4-BE49-F238E27FC236}">
                <a16:creationId xmlns:a16="http://schemas.microsoft.com/office/drawing/2014/main" id="{965FA6F6-1547-9A4E-9BF0-1EF738F7C61B}"/>
              </a:ext>
            </a:extLst>
          </p:cNvPr>
          <p:cNvSpPr>
            <a:spLocks noGrp="1" noChangeArrowheads="1"/>
          </p:cNvSpPr>
          <p:nvPr>
            <p:ph type="title"/>
          </p:nvPr>
        </p:nvSpPr>
        <p:spPr>
          <a:xfrm>
            <a:off x="1847851" y="1439069"/>
            <a:ext cx="5184775" cy="433387"/>
          </a:xfrm>
        </p:spPr>
        <p:txBody>
          <a:bodyPr>
            <a:normAutofit fontScale="90000"/>
          </a:bodyPr>
          <a:lstStyle/>
          <a:p>
            <a:pPr eaLnBrk="1" hangingPunct="1"/>
            <a:r>
              <a:rPr lang="tr-TR" altLang="tr-TR" sz="2400" dirty="0"/>
              <a:t>Yatay Olarak Bütünleşik Faaliyetler</a:t>
            </a:r>
            <a:endParaRPr lang="en-US" altLang="tr-TR" sz="2400" dirty="0"/>
          </a:p>
        </p:txBody>
      </p:sp>
      <p:sp>
        <p:nvSpPr>
          <p:cNvPr id="12" name="6 Slayt Numarası Yer Tutucusu">
            <a:extLst>
              <a:ext uri="{FF2B5EF4-FFF2-40B4-BE49-F238E27FC236}">
                <a16:creationId xmlns:a16="http://schemas.microsoft.com/office/drawing/2014/main" id="{CF97B675-96BE-634A-A253-CC211D1B03AE}"/>
              </a:ext>
            </a:extLst>
          </p:cNvPr>
          <p:cNvSpPr>
            <a:spLocks noGrp="1"/>
          </p:cNvSpPr>
          <p:nvPr>
            <p:ph type="sldNum" sz="quarter" idx="11"/>
          </p:nvPr>
        </p:nvSpPr>
        <p:spPr/>
        <p:txBody>
          <a:bodyPr/>
          <a:lstStyle/>
          <a:p>
            <a:pPr>
              <a:defRPr/>
            </a:pPr>
            <a:fld id="{017A5BA1-F5CF-0044-B729-4138D86F6E53}" type="slidenum">
              <a:rPr lang="tr-TR">
                <a:ln>
                  <a:solidFill>
                    <a:srgbClr val="AB2328"/>
                  </a:solidFill>
                </a:ln>
                <a:latin typeface="Arial" charset="0"/>
                <a:cs typeface="+mn-cs"/>
              </a:rPr>
              <a:pPr>
                <a:defRPr/>
              </a:pPr>
              <a:t>15</a:t>
            </a:fld>
            <a:endParaRPr lang="tr-TR">
              <a:ln>
                <a:solidFill>
                  <a:srgbClr val="AB2328"/>
                </a:solidFill>
              </a:ln>
              <a:latin typeface="Arial" charset="0"/>
              <a:cs typeface="+mn-cs"/>
            </a:endParaRPr>
          </a:p>
        </p:txBody>
      </p:sp>
      <p:sp>
        <p:nvSpPr>
          <p:cNvPr id="1621009" name="Oval 17">
            <a:extLst>
              <a:ext uri="{FF2B5EF4-FFF2-40B4-BE49-F238E27FC236}">
                <a16:creationId xmlns:a16="http://schemas.microsoft.com/office/drawing/2014/main" id="{D5EEDB65-CCF8-3E47-B7B0-D0EF22E7B9CC}"/>
              </a:ext>
            </a:extLst>
          </p:cNvPr>
          <p:cNvSpPr>
            <a:spLocks noChangeArrowheads="1"/>
          </p:cNvSpPr>
          <p:nvPr/>
        </p:nvSpPr>
        <p:spPr bwMode="auto">
          <a:xfrm>
            <a:off x="7535863" y="4508501"/>
            <a:ext cx="2735262" cy="1584325"/>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a:t>-Ham gliserin</a:t>
            </a:r>
          </a:p>
        </p:txBody>
      </p:sp>
      <p:sp>
        <p:nvSpPr>
          <p:cNvPr id="1621013" name="Line 21">
            <a:extLst>
              <a:ext uri="{FF2B5EF4-FFF2-40B4-BE49-F238E27FC236}">
                <a16:creationId xmlns:a16="http://schemas.microsoft.com/office/drawing/2014/main" id="{4CCE51E9-E0C3-464F-9D0B-40E2B13D012C}"/>
              </a:ext>
            </a:extLst>
          </p:cNvPr>
          <p:cNvSpPr>
            <a:spLocks noChangeShapeType="1"/>
          </p:cNvSpPr>
          <p:nvPr/>
        </p:nvSpPr>
        <p:spPr bwMode="auto">
          <a:xfrm flipH="1">
            <a:off x="4295775" y="3644900"/>
            <a:ext cx="1511300" cy="863600"/>
          </a:xfrm>
          <a:prstGeom prst="line">
            <a:avLst/>
          </a:prstGeom>
          <a:noFill/>
          <a:ln w="412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621014" name="Line 22">
            <a:extLst>
              <a:ext uri="{FF2B5EF4-FFF2-40B4-BE49-F238E27FC236}">
                <a16:creationId xmlns:a16="http://schemas.microsoft.com/office/drawing/2014/main" id="{860BDBAE-1FE6-EC48-9AAF-1C6903D2D58D}"/>
              </a:ext>
            </a:extLst>
          </p:cNvPr>
          <p:cNvSpPr>
            <a:spLocks noChangeShapeType="1"/>
          </p:cNvSpPr>
          <p:nvPr/>
        </p:nvSpPr>
        <p:spPr bwMode="auto">
          <a:xfrm>
            <a:off x="6311901" y="3644901"/>
            <a:ext cx="1655763" cy="936625"/>
          </a:xfrm>
          <a:prstGeom prst="line">
            <a:avLst/>
          </a:prstGeom>
          <a:noFill/>
          <a:ln w="412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621017" name="Oval 25">
            <a:extLst>
              <a:ext uri="{FF2B5EF4-FFF2-40B4-BE49-F238E27FC236}">
                <a16:creationId xmlns:a16="http://schemas.microsoft.com/office/drawing/2014/main" id="{ED4894B7-9441-D24B-8EFE-12C8545A0D97}"/>
              </a:ext>
            </a:extLst>
          </p:cNvPr>
          <p:cNvSpPr>
            <a:spLocks noChangeArrowheads="1"/>
          </p:cNvSpPr>
          <p:nvPr/>
        </p:nvSpPr>
        <p:spPr bwMode="auto">
          <a:xfrm>
            <a:off x="4151313" y="2205038"/>
            <a:ext cx="3744912" cy="1439862"/>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sz="1800"/>
              <a:t>Sabun ve deterjan imalatı</a:t>
            </a:r>
            <a:endParaRPr lang="en-US" altLang="tr-TR" sz="1800"/>
          </a:p>
        </p:txBody>
      </p:sp>
      <p:sp>
        <p:nvSpPr>
          <p:cNvPr id="1621020" name="Oval 28">
            <a:extLst>
              <a:ext uri="{FF2B5EF4-FFF2-40B4-BE49-F238E27FC236}">
                <a16:creationId xmlns:a16="http://schemas.microsoft.com/office/drawing/2014/main" id="{CBB61596-840B-9843-A7F4-BCAAC027FC59}"/>
              </a:ext>
            </a:extLst>
          </p:cNvPr>
          <p:cNvSpPr>
            <a:spLocks noChangeArrowheads="1"/>
          </p:cNvSpPr>
          <p:nvPr/>
        </p:nvSpPr>
        <p:spPr bwMode="auto">
          <a:xfrm>
            <a:off x="1919288" y="4365626"/>
            <a:ext cx="2735262" cy="1655763"/>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1800"/>
              <a:t>-Sabun</a:t>
            </a:r>
          </a:p>
          <a:p>
            <a:pPr eaLnBrk="1" hangingPunct="1"/>
            <a:r>
              <a:rPr lang="tr-TR" altLang="tr-TR" sz="1800"/>
              <a:t>-Deterjan</a:t>
            </a:r>
            <a:endParaRPr lang="en-US" altLang="tr-TR" sz="1800"/>
          </a:p>
        </p:txBody>
      </p:sp>
      <p:sp>
        <p:nvSpPr>
          <p:cNvPr id="1621025" name="Rectangle 33">
            <a:extLst>
              <a:ext uri="{FF2B5EF4-FFF2-40B4-BE49-F238E27FC236}">
                <a16:creationId xmlns:a16="http://schemas.microsoft.com/office/drawing/2014/main" id="{7479959C-F50C-6042-B57E-59CE37C31AFE}"/>
              </a:ext>
            </a:extLst>
          </p:cNvPr>
          <p:cNvSpPr>
            <a:spLocks noChangeArrowheads="1"/>
          </p:cNvSpPr>
          <p:nvPr/>
        </p:nvSpPr>
        <p:spPr bwMode="auto">
          <a:xfrm>
            <a:off x="1847851" y="2133600"/>
            <a:ext cx="8353425"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57150" algn="l"/>
              </a:tabLst>
              <a:defRPr sz="2000" b="1">
                <a:solidFill>
                  <a:schemeClr val="tx1"/>
                </a:solidFill>
                <a:latin typeface="Arial" panose="020B0604020202020204" pitchFamily="34" charset="0"/>
                <a:cs typeface="Arial" panose="020B0604020202020204" pitchFamily="34" charset="0"/>
              </a:defRPr>
            </a:lvl1pPr>
            <a:lvl2pPr marL="742950" indent="-285750" eaLnBrk="0" hangingPunct="0">
              <a:tabLst>
                <a:tab pos="57150" algn="l"/>
              </a:tabLst>
              <a:defRPr sz="2000" b="1">
                <a:solidFill>
                  <a:schemeClr val="tx1"/>
                </a:solidFill>
                <a:latin typeface="Arial" panose="020B0604020202020204" pitchFamily="34" charset="0"/>
                <a:cs typeface="Arial" panose="020B0604020202020204" pitchFamily="34" charset="0"/>
              </a:defRPr>
            </a:lvl2pPr>
            <a:lvl3pPr marL="11430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3pPr>
            <a:lvl4pPr marL="16002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4pPr>
            <a:lvl5pPr marL="2057400" indent="-228600" eaLnBrk="0" hangingPunct="0">
              <a:tabLst>
                <a:tab pos="57150" algn="l"/>
              </a:tabLst>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57150" algn="l"/>
              </a:tabLst>
              <a:defRPr sz="2000" b="1">
                <a:solidFill>
                  <a:schemeClr val="tx1"/>
                </a:solidFill>
                <a:latin typeface="Arial" panose="020B0604020202020204" pitchFamily="34" charset="0"/>
                <a:cs typeface="Arial" panose="020B0604020202020204" pitchFamily="34" charset="0"/>
              </a:defRPr>
            </a:lvl9pPr>
          </a:lstStyle>
          <a:p>
            <a:pPr algn="just" eaLnBrk="1" hangingPunct="1"/>
            <a:r>
              <a:rPr lang="tr-TR" altLang="tr-TR" sz="1800"/>
              <a:t>Yatay bütünleşme</a:t>
            </a:r>
            <a:r>
              <a:rPr lang="tr-TR" altLang="tr-TR" sz="1800" b="0"/>
              <a:t>; faaliyetler eş zamanlı olarak aynı üretim faktörleri kullanılarak yapıldığında ortaya çıkmaktadır. Yani bir faaliyet, farklı nitelikli nihai ürünlerle sonuçlandığında yatay bütünleşmeden söz edilir.  </a:t>
            </a:r>
          </a:p>
          <a:p>
            <a:pPr algn="just" eaLnBrk="1" hangingPunct="1"/>
            <a:endParaRPr lang="tr-TR" altLang="tr-TR" sz="800" b="0"/>
          </a:p>
          <a:p>
            <a:pPr algn="just" eaLnBrk="1" hangingPunct="1"/>
            <a:r>
              <a:rPr lang="tr-TR" altLang="tr-TR" sz="1800" b="0"/>
              <a:t>Bir çok durumda yaygın olarak bütünleşik faaliyetler, çıktıları tamamıyla farklı karakterli olmalarına karşın aynı sınıflarda sınıflandırılır.</a:t>
            </a:r>
          </a:p>
          <a:p>
            <a:pPr algn="just" eaLnBrk="1" hangingPunct="1"/>
            <a:endParaRPr lang="tr-TR" altLang="tr-TR" sz="8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20994"/>
                                        </p:tgtEl>
                                        <p:attrNameLst>
                                          <p:attrName>style.visibility</p:attrName>
                                        </p:attrNameLst>
                                      </p:cBhvr>
                                      <p:to>
                                        <p:strVal val="visible"/>
                                      </p:to>
                                    </p:set>
                                    <p:anim calcmode="lin" valueType="num">
                                      <p:cBhvr additive="base">
                                        <p:cTn id="7" dur="500" fill="hold"/>
                                        <p:tgtEl>
                                          <p:spTgt spid="1620994"/>
                                        </p:tgtEl>
                                        <p:attrNameLst>
                                          <p:attrName>ppt_x</p:attrName>
                                        </p:attrNameLst>
                                      </p:cBhvr>
                                      <p:tavLst>
                                        <p:tav tm="0">
                                          <p:val>
                                            <p:strVal val="0-#ppt_w/2"/>
                                          </p:val>
                                        </p:tav>
                                        <p:tav tm="100000">
                                          <p:val>
                                            <p:strVal val="#ppt_x"/>
                                          </p:val>
                                        </p:tav>
                                      </p:tavLst>
                                    </p:anim>
                                    <p:anim calcmode="lin" valueType="num">
                                      <p:cBhvr additive="base">
                                        <p:cTn id="8" dur="500" fill="hold"/>
                                        <p:tgtEl>
                                          <p:spTgt spid="16209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21025">
                                            <p:txEl>
                                              <p:pRg st="0" end="0"/>
                                            </p:txEl>
                                          </p:spTgt>
                                        </p:tgtEl>
                                        <p:attrNameLst>
                                          <p:attrName>style.visibility</p:attrName>
                                        </p:attrNameLst>
                                      </p:cBhvr>
                                      <p:to>
                                        <p:strVal val="visible"/>
                                      </p:to>
                                    </p:set>
                                    <p:anim calcmode="lin" valueType="num">
                                      <p:cBhvr additive="base">
                                        <p:cTn id="13" dur="500" fill="hold"/>
                                        <p:tgtEl>
                                          <p:spTgt spid="162102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2102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621025">
                                            <p:txEl>
                                              <p:pRg st="2" end="2"/>
                                            </p:txEl>
                                          </p:spTgt>
                                        </p:tgtEl>
                                        <p:attrNameLst>
                                          <p:attrName>style.visibility</p:attrName>
                                        </p:attrNameLst>
                                      </p:cBhvr>
                                      <p:to>
                                        <p:strVal val="visible"/>
                                      </p:to>
                                    </p:set>
                                    <p:anim calcmode="lin" valueType="num">
                                      <p:cBhvr additive="base">
                                        <p:cTn id="19" dur="500" fill="hold"/>
                                        <p:tgtEl>
                                          <p:spTgt spid="162102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2102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4" fill="hold" grpId="0" nodeType="clickEffect">
                                  <p:stCondLst>
                                    <p:cond delay="0"/>
                                  </p:stCondLst>
                                  <p:childTnLst>
                                    <p:anim calcmode="lin" valueType="num">
                                      <p:cBhvr additive="base">
                                        <p:cTn id="24" dur="500"/>
                                        <p:tgtEl>
                                          <p:spTgt spid="1621025">
                                            <p:txEl>
                                              <p:pRg st="0" end="0"/>
                                            </p:txEl>
                                          </p:spTgt>
                                        </p:tgtEl>
                                        <p:attrNameLst>
                                          <p:attrName>ppt_x</p:attrName>
                                        </p:attrNameLst>
                                      </p:cBhvr>
                                      <p:tavLst>
                                        <p:tav tm="0">
                                          <p:val>
                                            <p:strVal val="ppt_x"/>
                                          </p:val>
                                        </p:tav>
                                        <p:tav tm="100000">
                                          <p:val>
                                            <p:strVal val="ppt_x"/>
                                          </p:val>
                                        </p:tav>
                                      </p:tavLst>
                                    </p:anim>
                                    <p:anim calcmode="lin" valueType="num">
                                      <p:cBhvr additive="base">
                                        <p:cTn id="25" dur="500"/>
                                        <p:tgtEl>
                                          <p:spTgt spid="1621025">
                                            <p:txEl>
                                              <p:pRg st="0" end="0"/>
                                            </p:txEl>
                                          </p:spTgt>
                                        </p:tgtEl>
                                        <p:attrNameLst>
                                          <p:attrName>ppt_y</p:attrName>
                                        </p:attrNameLst>
                                      </p:cBhvr>
                                      <p:tavLst>
                                        <p:tav tm="0">
                                          <p:val>
                                            <p:strVal val="ppt_y"/>
                                          </p:val>
                                        </p:tav>
                                        <p:tav tm="100000">
                                          <p:val>
                                            <p:strVal val="1+ppt_h/2"/>
                                          </p:val>
                                        </p:tav>
                                      </p:tavLst>
                                    </p:anim>
                                    <p:set>
                                      <p:cBhvr>
                                        <p:cTn id="26" dur="1" fill="hold">
                                          <p:stCondLst>
                                            <p:cond delay="499"/>
                                          </p:stCondLst>
                                        </p:cTn>
                                        <p:tgtEl>
                                          <p:spTgt spid="1621025">
                                            <p:txEl>
                                              <p:pRg st="0" end="0"/>
                                            </p:txEl>
                                          </p:spTgt>
                                        </p:tgtEl>
                                        <p:attrNameLst>
                                          <p:attrName>style.visibility</p:attrName>
                                        </p:attrNameLst>
                                      </p:cBhvr>
                                      <p:to>
                                        <p:strVal val="hidden"/>
                                      </p:to>
                                    </p:set>
                                  </p:childTnLst>
                                </p:cTn>
                              </p:par>
                              <p:par>
                                <p:cTn id="27" presetID="2" presetClass="exit" presetSubtype="4" fill="hold" grpId="0" nodeType="withEffect">
                                  <p:stCondLst>
                                    <p:cond delay="0"/>
                                  </p:stCondLst>
                                  <p:childTnLst>
                                    <p:anim calcmode="lin" valueType="num">
                                      <p:cBhvr additive="base">
                                        <p:cTn id="28" dur="500"/>
                                        <p:tgtEl>
                                          <p:spTgt spid="1621025">
                                            <p:txEl>
                                              <p:pRg st="2" end="2"/>
                                            </p:txEl>
                                          </p:spTgt>
                                        </p:tgtEl>
                                        <p:attrNameLst>
                                          <p:attrName>ppt_x</p:attrName>
                                        </p:attrNameLst>
                                      </p:cBhvr>
                                      <p:tavLst>
                                        <p:tav tm="0">
                                          <p:val>
                                            <p:strVal val="ppt_x"/>
                                          </p:val>
                                        </p:tav>
                                        <p:tav tm="100000">
                                          <p:val>
                                            <p:strVal val="ppt_x"/>
                                          </p:val>
                                        </p:tav>
                                      </p:tavLst>
                                    </p:anim>
                                    <p:anim calcmode="lin" valueType="num">
                                      <p:cBhvr additive="base">
                                        <p:cTn id="29" dur="500"/>
                                        <p:tgtEl>
                                          <p:spTgt spid="1621025">
                                            <p:txEl>
                                              <p:pRg st="2" end="2"/>
                                            </p:txEl>
                                          </p:spTgt>
                                        </p:tgtEl>
                                        <p:attrNameLst>
                                          <p:attrName>ppt_y</p:attrName>
                                        </p:attrNameLst>
                                      </p:cBhvr>
                                      <p:tavLst>
                                        <p:tav tm="0">
                                          <p:val>
                                            <p:strVal val="ppt_y"/>
                                          </p:val>
                                        </p:tav>
                                        <p:tav tm="100000">
                                          <p:val>
                                            <p:strVal val="1+ppt_h/2"/>
                                          </p:val>
                                        </p:tav>
                                      </p:tavLst>
                                    </p:anim>
                                    <p:set>
                                      <p:cBhvr>
                                        <p:cTn id="30" dur="1" fill="hold">
                                          <p:stCondLst>
                                            <p:cond delay="499"/>
                                          </p:stCondLst>
                                        </p:cTn>
                                        <p:tgtEl>
                                          <p:spTgt spid="1621025">
                                            <p:txEl>
                                              <p:pRg st="2" end="2"/>
                                            </p:txEl>
                                          </p:spTgt>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1621017"/>
                                        </p:tgtEl>
                                        <p:attrNameLst>
                                          <p:attrName>style.visibility</p:attrName>
                                        </p:attrNameLst>
                                      </p:cBhvr>
                                      <p:to>
                                        <p:strVal val="visible"/>
                                      </p:to>
                                    </p:set>
                                    <p:anim calcmode="lin" valueType="num">
                                      <p:cBhvr additive="base">
                                        <p:cTn id="35" dur="500" fill="hold"/>
                                        <p:tgtEl>
                                          <p:spTgt spid="1621017"/>
                                        </p:tgtEl>
                                        <p:attrNameLst>
                                          <p:attrName>ppt_x</p:attrName>
                                        </p:attrNameLst>
                                      </p:cBhvr>
                                      <p:tavLst>
                                        <p:tav tm="0">
                                          <p:val>
                                            <p:strVal val="#ppt_x"/>
                                          </p:val>
                                        </p:tav>
                                        <p:tav tm="100000">
                                          <p:val>
                                            <p:strVal val="#ppt_x"/>
                                          </p:val>
                                        </p:tav>
                                      </p:tavLst>
                                    </p:anim>
                                    <p:anim calcmode="lin" valueType="num">
                                      <p:cBhvr additive="base">
                                        <p:cTn id="36" dur="500" fill="hold"/>
                                        <p:tgtEl>
                                          <p:spTgt spid="1621017"/>
                                        </p:tgtEl>
                                        <p:attrNameLst>
                                          <p:attrName>ppt_y</p:attrName>
                                        </p:attrNameLst>
                                      </p:cBhvr>
                                      <p:tavLst>
                                        <p:tav tm="0">
                                          <p:val>
                                            <p:strVal val="0-#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1621013"/>
                                        </p:tgtEl>
                                        <p:attrNameLst>
                                          <p:attrName>style.visibility</p:attrName>
                                        </p:attrNameLst>
                                      </p:cBhvr>
                                      <p:to>
                                        <p:strVal val="visible"/>
                                      </p:to>
                                    </p:set>
                                    <p:anim calcmode="lin" valueType="num">
                                      <p:cBhvr additive="base">
                                        <p:cTn id="41" dur="500" fill="hold"/>
                                        <p:tgtEl>
                                          <p:spTgt spid="1621013"/>
                                        </p:tgtEl>
                                        <p:attrNameLst>
                                          <p:attrName>ppt_x</p:attrName>
                                        </p:attrNameLst>
                                      </p:cBhvr>
                                      <p:tavLst>
                                        <p:tav tm="0">
                                          <p:val>
                                            <p:strVal val="0-#ppt_w/2"/>
                                          </p:val>
                                        </p:tav>
                                        <p:tav tm="100000">
                                          <p:val>
                                            <p:strVal val="#ppt_x"/>
                                          </p:val>
                                        </p:tav>
                                      </p:tavLst>
                                    </p:anim>
                                    <p:anim calcmode="lin" valueType="num">
                                      <p:cBhvr additive="base">
                                        <p:cTn id="42" dur="500" fill="hold"/>
                                        <p:tgtEl>
                                          <p:spTgt spid="1621013"/>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621020"/>
                                        </p:tgtEl>
                                        <p:attrNameLst>
                                          <p:attrName>style.visibility</p:attrName>
                                        </p:attrNameLst>
                                      </p:cBhvr>
                                      <p:to>
                                        <p:strVal val="visible"/>
                                      </p:to>
                                    </p:set>
                                    <p:anim calcmode="lin" valueType="num">
                                      <p:cBhvr additive="base">
                                        <p:cTn id="47" dur="500" fill="hold"/>
                                        <p:tgtEl>
                                          <p:spTgt spid="1621020"/>
                                        </p:tgtEl>
                                        <p:attrNameLst>
                                          <p:attrName>ppt_x</p:attrName>
                                        </p:attrNameLst>
                                      </p:cBhvr>
                                      <p:tavLst>
                                        <p:tav tm="0">
                                          <p:val>
                                            <p:strVal val="0-#ppt_w/2"/>
                                          </p:val>
                                        </p:tav>
                                        <p:tav tm="100000">
                                          <p:val>
                                            <p:strVal val="#ppt_x"/>
                                          </p:val>
                                        </p:tav>
                                      </p:tavLst>
                                    </p:anim>
                                    <p:anim calcmode="lin" valueType="num">
                                      <p:cBhvr additive="base">
                                        <p:cTn id="48" dur="500" fill="hold"/>
                                        <p:tgtEl>
                                          <p:spTgt spid="1621020"/>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2" fill="hold" nodeType="clickEffect">
                                  <p:stCondLst>
                                    <p:cond delay="0"/>
                                  </p:stCondLst>
                                  <p:childTnLst>
                                    <p:set>
                                      <p:cBhvr>
                                        <p:cTn id="52" dur="1" fill="hold">
                                          <p:stCondLst>
                                            <p:cond delay="0"/>
                                          </p:stCondLst>
                                        </p:cTn>
                                        <p:tgtEl>
                                          <p:spTgt spid="1621014"/>
                                        </p:tgtEl>
                                        <p:attrNameLst>
                                          <p:attrName>style.visibility</p:attrName>
                                        </p:attrNameLst>
                                      </p:cBhvr>
                                      <p:to>
                                        <p:strVal val="visible"/>
                                      </p:to>
                                    </p:set>
                                    <p:anim calcmode="lin" valueType="num">
                                      <p:cBhvr additive="base">
                                        <p:cTn id="53" dur="500" fill="hold"/>
                                        <p:tgtEl>
                                          <p:spTgt spid="1621014"/>
                                        </p:tgtEl>
                                        <p:attrNameLst>
                                          <p:attrName>ppt_x</p:attrName>
                                        </p:attrNameLst>
                                      </p:cBhvr>
                                      <p:tavLst>
                                        <p:tav tm="0">
                                          <p:val>
                                            <p:strVal val="1+#ppt_w/2"/>
                                          </p:val>
                                        </p:tav>
                                        <p:tav tm="100000">
                                          <p:val>
                                            <p:strVal val="#ppt_x"/>
                                          </p:val>
                                        </p:tav>
                                      </p:tavLst>
                                    </p:anim>
                                    <p:anim calcmode="lin" valueType="num">
                                      <p:cBhvr additive="base">
                                        <p:cTn id="54" dur="500" fill="hold"/>
                                        <p:tgtEl>
                                          <p:spTgt spid="1621014"/>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621009"/>
                                        </p:tgtEl>
                                        <p:attrNameLst>
                                          <p:attrName>style.visibility</p:attrName>
                                        </p:attrNameLst>
                                      </p:cBhvr>
                                      <p:to>
                                        <p:strVal val="visible"/>
                                      </p:to>
                                    </p:set>
                                    <p:anim calcmode="lin" valueType="num">
                                      <p:cBhvr additive="base">
                                        <p:cTn id="59" dur="500" fill="hold"/>
                                        <p:tgtEl>
                                          <p:spTgt spid="1621009"/>
                                        </p:tgtEl>
                                        <p:attrNameLst>
                                          <p:attrName>ppt_x</p:attrName>
                                        </p:attrNameLst>
                                      </p:cBhvr>
                                      <p:tavLst>
                                        <p:tav tm="0">
                                          <p:val>
                                            <p:strVal val="1+#ppt_w/2"/>
                                          </p:val>
                                        </p:tav>
                                        <p:tav tm="100000">
                                          <p:val>
                                            <p:strVal val="#ppt_x"/>
                                          </p:val>
                                        </p:tav>
                                      </p:tavLst>
                                    </p:anim>
                                    <p:anim calcmode="lin" valueType="num">
                                      <p:cBhvr additive="base">
                                        <p:cTn id="60" dur="500" fill="hold"/>
                                        <p:tgtEl>
                                          <p:spTgt spid="16210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0994" grpId="0"/>
      <p:bldP spid="1621009" grpId="0" animBg="1"/>
      <p:bldP spid="1621017" grpId="0" animBg="1"/>
      <p:bldP spid="1621020" grpId="0" animBg="1"/>
      <p:bldP spid="1621025"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6CA5E896-2DE4-8745-9213-A68528E02A4C}"/>
              </a:ext>
            </a:extLst>
          </p:cNvPr>
          <p:cNvSpPr>
            <a:spLocks noGrp="1" noChangeArrowheads="1"/>
          </p:cNvSpPr>
          <p:nvPr>
            <p:ph type="title"/>
          </p:nvPr>
        </p:nvSpPr>
        <p:spPr>
          <a:xfrm>
            <a:off x="1847851" y="1700214"/>
            <a:ext cx="5184775" cy="433387"/>
          </a:xfrm>
        </p:spPr>
        <p:txBody>
          <a:bodyPr/>
          <a:lstStyle/>
          <a:p>
            <a:pPr algn="l" eaLnBrk="1" hangingPunct="1"/>
            <a:r>
              <a:rPr lang="tr-TR" altLang="tr-TR" sz="1800" b="1" u="sng"/>
              <a:t>Yatay Bütünleşme; (devamı)</a:t>
            </a:r>
            <a:endParaRPr lang="en-US" altLang="tr-TR" sz="1800" b="1" u="sng"/>
          </a:p>
        </p:txBody>
      </p:sp>
      <p:sp>
        <p:nvSpPr>
          <p:cNvPr id="11" name="6 Slayt Numarası Yer Tutucusu">
            <a:extLst>
              <a:ext uri="{FF2B5EF4-FFF2-40B4-BE49-F238E27FC236}">
                <a16:creationId xmlns:a16="http://schemas.microsoft.com/office/drawing/2014/main" id="{5179069F-42A8-9040-A580-80801379BE49}"/>
              </a:ext>
            </a:extLst>
          </p:cNvPr>
          <p:cNvSpPr>
            <a:spLocks noGrp="1"/>
          </p:cNvSpPr>
          <p:nvPr>
            <p:ph type="sldNum" sz="quarter" idx="11"/>
          </p:nvPr>
        </p:nvSpPr>
        <p:spPr/>
        <p:txBody>
          <a:bodyPr/>
          <a:lstStyle/>
          <a:p>
            <a:pPr>
              <a:defRPr/>
            </a:pPr>
            <a:fld id="{7F23EEF4-7CEC-194A-9FA4-26EAFD920FE9}" type="slidenum">
              <a:rPr lang="tr-TR">
                <a:ln>
                  <a:solidFill>
                    <a:srgbClr val="AB2328"/>
                  </a:solidFill>
                </a:ln>
                <a:latin typeface="Arial" charset="0"/>
                <a:cs typeface="+mn-cs"/>
              </a:rPr>
              <a:pPr>
                <a:defRPr/>
              </a:pPr>
              <a:t>16</a:t>
            </a:fld>
            <a:endParaRPr lang="tr-TR">
              <a:ln>
                <a:solidFill>
                  <a:srgbClr val="AB2328"/>
                </a:solidFill>
              </a:ln>
              <a:latin typeface="Arial" charset="0"/>
              <a:cs typeface="+mn-cs"/>
            </a:endParaRPr>
          </a:p>
        </p:txBody>
      </p:sp>
      <p:sp>
        <p:nvSpPr>
          <p:cNvPr id="1666052" name="Oval 4">
            <a:extLst>
              <a:ext uri="{FF2B5EF4-FFF2-40B4-BE49-F238E27FC236}">
                <a16:creationId xmlns:a16="http://schemas.microsoft.com/office/drawing/2014/main" id="{8A899E4A-8134-0842-8C06-5575A4F90C08}"/>
              </a:ext>
            </a:extLst>
          </p:cNvPr>
          <p:cNvSpPr>
            <a:spLocks noChangeArrowheads="1"/>
          </p:cNvSpPr>
          <p:nvPr/>
        </p:nvSpPr>
        <p:spPr bwMode="auto">
          <a:xfrm>
            <a:off x="7535863" y="4508501"/>
            <a:ext cx="2735262" cy="1584325"/>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sz="1800"/>
              <a:t>-Elektrik üretimi</a:t>
            </a:r>
          </a:p>
        </p:txBody>
      </p:sp>
      <p:sp>
        <p:nvSpPr>
          <p:cNvPr id="1666053" name="Line 5">
            <a:extLst>
              <a:ext uri="{FF2B5EF4-FFF2-40B4-BE49-F238E27FC236}">
                <a16:creationId xmlns:a16="http://schemas.microsoft.com/office/drawing/2014/main" id="{32B03CB4-6EC6-6B4B-8898-736C7D99D8E3}"/>
              </a:ext>
            </a:extLst>
          </p:cNvPr>
          <p:cNvSpPr>
            <a:spLocks noChangeShapeType="1"/>
          </p:cNvSpPr>
          <p:nvPr/>
        </p:nvSpPr>
        <p:spPr bwMode="auto">
          <a:xfrm flipH="1">
            <a:off x="4295775" y="3644900"/>
            <a:ext cx="1511300" cy="863600"/>
          </a:xfrm>
          <a:prstGeom prst="line">
            <a:avLst/>
          </a:prstGeom>
          <a:noFill/>
          <a:ln w="412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666054" name="Line 6">
            <a:extLst>
              <a:ext uri="{FF2B5EF4-FFF2-40B4-BE49-F238E27FC236}">
                <a16:creationId xmlns:a16="http://schemas.microsoft.com/office/drawing/2014/main" id="{51ACE27B-752F-7049-8C9B-B0046E2CF139}"/>
              </a:ext>
            </a:extLst>
          </p:cNvPr>
          <p:cNvSpPr>
            <a:spLocks noChangeShapeType="1"/>
          </p:cNvSpPr>
          <p:nvPr/>
        </p:nvSpPr>
        <p:spPr bwMode="auto">
          <a:xfrm>
            <a:off x="6311901" y="3644901"/>
            <a:ext cx="1655763" cy="936625"/>
          </a:xfrm>
          <a:prstGeom prst="line">
            <a:avLst/>
          </a:prstGeom>
          <a:noFill/>
          <a:ln w="412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666055" name="Oval 7">
            <a:extLst>
              <a:ext uri="{FF2B5EF4-FFF2-40B4-BE49-F238E27FC236}">
                <a16:creationId xmlns:a16="http://schemas.microsoft.com/office/drawing/2014/main" id="{FA53E571-7413-9B42-8CDD-09184F09F96C}"/>
              </a:ext>
            </a:extLst>
          </p:cNvPr>
          <p:cNvSpPr>
            <a:spLocks noChangeArrowheads="1"/>
          </p:cNvSpPr>
          <p:nvPr/>
        </p:nvSpPr>
        <p:spPr bwMode="auto">
          <a:xfrm>
            <a:off x="4151313" y="2205038"/>
            <a:ext cx="3744912" cy="1439862"/>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r>
              <a:rPr lang="tr-TR" altLang="tr-TR" sz="1800"/>
              <a:t>Tehlikesiz atıkları yakma </a:t>
            </a:r>
          </a:p>
          <a:p>
            <a:pPr algn="ctr" eaLnBrk="1" hangingPunct="1"/>
            <a:r>
              <a:rPr lang="tr-TR" altLang="tr-TR" sz="1800"/>
              <a:t>Hizmetleri </a:t>
            </a:r>
          </a:p>
          <a:p>
            <a:pPr algn="ctr" eaLnBrk="1" hangingPunct="1"/>
            <a:r>
              <a:rPr lang="tr-TR" altLang="tr-TR" sz="1000"/>
              <a:t>(NACE Rev.2 – 38.21)</a:t>
            </a:r>
            <a:endParaRPr lang="en-US" altLang="tr-TR" sz="1000"/>
          </a:p>
        </p:txBody>
      </p:sp>
      <p:sp>
        <p:nvSpPr>
          <p:cNvPr id="1666056" name="Oval 8">
            <a:extLst>
              <a:ext uri="{FF2B5EF4-FFF2-40B4-BE49-F238E27FC236}">
                <a16:creationId xmlns:a16="http://schemas.microsoft.com/office/drawing/2014/main" id="{85F89EBB-3D09-C94F-BEE0-69BACCCFAA69}"/>
              </a:ext>
            </a:extLst>
          </p:cNvPr>
          <p:cNvSpPr>
            <a:spLocks noChangeArrowheads="1"/>
          </p:cNvSpPr>
          <p:nvPr/>
        </p:nvSpPr>
        <p:spPr bwMode="auto">
          <a:xfrm>
            <a:off x="1919288" y="4365626"/>
            <a:ext cx="2735262" cy="1655763"/>
          </a:xfrm>
          <a:prstGeom prst="ellipse">
            <a:avLst/>
          </a:prstGeom>
          <a:solidFill>
            <a:schemeClr val="accent1"/>
          </a:solidFill>
          <a:ln w="9525">
            <a:solidFill>
              <a:schemeClr val="tx1"/>
            </a:solidFill>
            <a:round/>
            <a:headEnd/>
            <a:tailEnd/>
          </a:ln>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1800"/>
              <a:t>-Atıkların bertarafı</a:t>
            </a:r>
          </a:p>
          <a:p>
            <a:pPr eaLnBrk="1" hangingPunct="1"/>
            <a:r>
              <a:rPr lang="tr-TR" altLang="tr-TR" sz="1800"/>
              <a:t>hizmetleri</a:t>
            </a:r>
            <a:endParaRPr lang="en-US" altLang="tr-TR"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666055"/>
                                        </p:tgtEl>
                                        <p:attrNameLst>
                                          <p:attrName>style.visibility</p:attrName>
                                        </p:attrNameLst>
                                      </p:cBhvr>
                                      <p:to>
                                        <p:strVal val="visible"/>
                                      </p:to>
                                    </p:set>
                                    <p:anim calcmode="lin" valueType="num">
                                      <p:cBhvr additive="base">
                                        <p:cTn id="7" dur="500" fill="hold"/>
                                        <p:tgtEl>
                                          <p:spTgt spid="1666055"/>
                                        </p:tgtEl>
                                        <p:attrNameLst>
                                          <p:attrName>ppt_x</p:attrName>
                                        </p:attrNameLst>
                                      </p:cBhvr>
                                      <p:tavLst>
                                        <p:tav tm="0">
                                          <p:val>
                                            <p:strVal val="#ppt_x"/>
                                          </p:val>
                                        </p:tav>
                                        <p:tav tm="100000">
                                          <p:val>
                                            <p:strVal val="#ppt_x"/>
                                          </p:val>
                                        </p:tav>
                                      </p:tavLst>
                                    </p:anim>
                                    <p:anim calcmode="lin" valueType="num">
                                      <p:cBhvr additive="base">
                                        <p:cTn id="8" dur="500" fill="hold"/>
                                        <p:tgtEl>
                                          <p:spTgt spid="166605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66053"/>
                                        </p:tgtEl>
                                        <p:attrNameLst>
                                          <p:attrName>style.visibility</p:attrName>
                                        </p:attrNameLst>
                                      </p:cBhvr>
                                      <p:to>
                                        <p:strVal val="visible"/>
                                      </p:to>
                                    </p:set>
                                    <p:anim calcmode="lin" valueType="num">
                                      <p:cBhvr additive="base">
                                        <p:cTn id="13" dur="500" fill="hold"/>
                                        <p:tgtEl>
                                          <p:spTgt spid="1666053"/>
                                        </p:tgtEl>
                                        <p:attrNameLst>
                                          <p:attrName>ppt_x</p:attrName>
                                        </p:attrNameLst>
                                      </p:cBhvr>
                                      <p:tavLst>
                                        <p:tav tm="0">
                                          <p:val>
                                            <p:strVal val="0-#ppt_w/2"/>
                                          </p:val>
                                        </p:tav>
                                        <p:tav tm="100000">
                                          <p:val>
                                            <p:strVal val="#ppt_x"/>
                                          </p:val>
                                        </p:tav>
                                      </p:tavLst>
                                    </p:anim>
                                    <p:anim calcmode="lin" valueType="num">
                                      <p:cBhvr additive="base">
                                        <p:cTn id="14" dur="500" fill="hold"/>
                                        <p:tgtEl>
                                          <p:spTgt spid="166605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66056"/>
                                        </p:tgtEl>
                                        <p:attrNameLst>
                                          <p:attrName>style.visibility</p:attrName>
                                        </p:attrNameLst>
                                      </p:cBhvr>
                                      <p:to>
                                        <p:strVal val="visible"/>
                                      </p:to>
                                    </p:set>
                                    <p:anim calcmode="lin" valueType="num">
                                      <p:cBhvr additive="base">
                                        <p:cTn id="19" dur="500" fill="hold"/>
                                        <p:tgtEl>
                                          <p:spTgt spid="1666056"/>
                                        </p:tgtEl>
                                        <p:attrNameLst>
                                          <p:attrName>ppt_x</p:attrName>
                                        </p:attrNameLst>
                                      </p:cBhvr>
                                      <p:tavLst>
                                        <p:tav tm="0">
                                          <p:val>
                                            <p:strVal val="0-#ppt_w/2"/>
                                          </p:val>
                                        </p:tav>
                                        <p:tav tm="100000">
                                          <p:val>
                                            <p:strVal val="#ppt_x"/>
                                          </p:val>
                                        </p:tav>
                                      </p:tavLst>
                                    </p:anim>
                                    <p:anim calcmode="lin" valueType="num">
                                      <p:cBhvr additive="base">
                                        <p:cTn id="20" dur="500" fill="hold"/>
                                        <p:tgtEl>
                                          <p:spTgt spid="166605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666054"/>
                                        </p:tgtEl>
                                        <p:attrNameLst>
                                          <p:attrName>style.visibility</p:attrName>
                                        </p:attrNameLst>
                                      </p:cBhvr>
                                      <p:to>
                                        <p:strVal val="visible"/>
                                      </p:to>
                                    </p:set>
                                    <p:anim calcmode="lin" valueType="num">
                                      <p:cBhvr additive="base">
                                        <p:cTn id="25" dur="500" fill="hold"/>
                                        <p:tgtEl>
                                          <p:spTgt spid="1666054"/>
                                        </p:tgtEl>
                                        <p:attrNameLst>
                                          <p:attrName>ppt_x</p:attrName>
                                        </p:attrNameLst>
                                      </p:cBhvr>
                                      <p:tavLst>
                                        <p:tav tm="0">
                                          <p:val>
                                            <p:strVal val="1+#ppt_w/2"/>
                                          </p:val>
                                        </p:tav>
                                        <p:tav tm="100000">
                                          <p:val>
                                            <p:strVal val="#ppt_x"/>
                                          </p:val>
                                        </p:tav>
                                      </p:tavLst>
                                    </p:anim>
                                    <p:anim calcmode="lin" valueType="num">
                                      <p:cBhvr additive="base">
                                        <p:cTn id="26" dur="500" fill="hold"/>
                                        <p:tgtEl>
                                          <p:spTgt spid="166605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666052"/>
                                        </p:tgtEl>
                                        <p:attrNameLst>
                                          <p:attrName>style.visibility</p:attrName>
                                        </p:attrNameLst>
                                      </p:cBhvr>
                                      <p:to>
                                        <p:strVal val="visible"/>
                                      </p:to>
                                    </p:set>
                                    <p:anim calcmode="lin" valueType="num">
                                      <p:cBhvr additive="base">
                                        <p:cTn id="31" dur="500" fill="hold"/>
                                        <p:tgtEl>
                                          <p:spTgt spid="1666052"/>
                                        </p:tgtEl>
                                        <p:attrNameLst>
                                          <p:attrName>ppt_x</p:attrName>
                                        </p:attrNameLst>
                                      </p:cBhvr>
                                      <p:tavLst>
                                        <p:tav tm="0">
                                          <p:val>
                                            <p:strVal val="1+#ppt_w/2"/>
                                          </p:val>
                                        </p:tav>
                                        <p:tav tm="100000">
                                          <p:val>
                                            <p:strVal val="#ppt_x"/>
                                          </p:val>
                                        </p:tav>
                                      </p:tavLst>
                                    </p:anim>
                                    <p:anim calcmode="lin" valueType="num">
                                      <p:cBhvr additive="base">
                                        <p:cTn id="32" dur="500" fill="hold"/>
                                        <p:tgtEl>
                                          <p:spTgt spid="16660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6052" grpId="0" animBg="1"/>
      <p:bldP spid="1666055" grpId="0" animBg="1"/>
      <p:bldP spid="166605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8146" name="Rectangle 2">
            <a:extLst>
              <a:ext uri="{FF2B5EF4-FFF2-40B4-BE49-F238E27FC236}">
                <a16:creationId xmlns:a16="http://schemas.microsoft.com/office/drawing/2014/main" id="{44C7A4FF-9567-944A-BFF3-95D5A76E2853}"/>
              </a:ext>
            </a:extLst>
          </p:cNvPr>
          <p:cNvSpPr>
            <a:spLocks noGrp="1" noChangeArrowheads="1"/>
          </p:cNvSpPr>
          <p:nvPr>
            <p:ph idx="1"/>
          </p:nvPr>
        </p:nvSpPr>
        <p:spPr>
          <a:xfrm>
            <a:off x="1676401" y="1194706"/>
            <a:ext cx="9252856" cy="5526769"/>
          </a:xfrm>
        </p:spPr>
        <p:txBody>
          <a:bodyPr>
            <a:normAutofit/>
          </a:bodyPr>
          <a:lstStyle/>
          <a:p>
            <a:pPr marL="625475" indent="-449263" algn="just">
              <a:lnSpc>
                <a:spcPct val="80000"/>
              </a:lnSpc>
              <a:buNone/>
            </a:pPr>
            <a:r>
              <a:rPr lang="tr-TR" altLang="tr-TR" sz="1800" b="1" dirty="0"/>
              <a:t>Yerinde Kurulum</a:t>
            </a:r>
          </a:p>
          <a:p>
            <a:pPr marL="625475" indent="-449263" algn="just">
              <a:lnSpc>
                <a:spcPct val="80000"/>
              </a:lnSpc>
            </a:pPr>
            <a:r>
              <a:rPr lang="tr-TR" altLang="tr-TR" sz="1800" dirty="0"/>
              <a:t>Temel olarak binaların işlevselliği için parçaların veya teçhizatın binalara kurulumu veya montajı ile uğraşan birimler inşaat kısmında (bölüm 43) sınıflandırılmıştır. Örneğin asansörlerin ve yürüyen merdivenlerin kurulumu, 43.29’da sınıflandırılır.</a:t>
            </a:r>
          </a:p>
          <a:p>
            <a:pPr marL="625475" indent="-449263" algn="just">
              <a:lnSpc>
                <a:spcPct val="80000"/>
              </a:lnSpc>
            </a:pPr>
            <a:r>
              <a:rPr lang="tr-TR" altLang="tr-TR" sz="1800" dirty="0"/>
              <a:t>Binaların işlevselliği (ve inşaat mühendisliği işleri) ile bağlantılı olmayan diğer makinelerin ve teçhizatın kurulumu “Sanayi makine ve donanımlarının kurulumu” başlıklı 33.2 kodlu grupta sınıflandırılmıştır.</a:t>
            </a:r>
          </a:p>
          <a:p>
            <a:pPr marL="625475" indent="-449263" algn="just">
              <a:lnSpc>
                <a:spcPct val="80000"/>
              </a:lnSpc>
              <a:buNone/>
            </a:pPr>
            <a:endParaRPr lang="tr-TR" altLang="tr-TR" sz="1800" dirty="0"/>
          </a:p>
          <a:p>
            <a:pPr marL="625475" indent="-449263" algn="just">
              <a:lnSpc>
                <a:spcPct val="80000"/>
              </a:lnSpc>
              <a:buNone/>
            </a:pPr>
            <a:r>
              <a:rPr lang="tr-TR" altLang="tr-TR" sz="1800" b="1" dirty="0"/>
              <a:t>Bakım ve Onarım:</a:t>
            </a:r>
            <a:r>
              <a:rPr lang="tr-TR" altLang="tr-TR" sz="1800" dirty="0"/>
              <a:t> </a:t>
            </a:r>
          </a:p>
          <a:p>
            <a:pPr marL="625475" indent="-449263" algn="just">
              <a:lnSpc>
                <a:spcPct val="80000"/>
              </a:lnSpc>
              <a:buNone/>
            </a:pPr>
            <a:endParaRPr lang="tr-TR" altLang="tr-TR" sz="900" dirty="0"/>
          </a:p>
          <a:p>
            <a:pPr marL="625475" indent="-449263">
              <a:lnSpc>
                <a:spcPct val="80000"/>
              </a:lnSpc>
            </a:pPr>
            <a:r>
              <a:rPr lang="tr-TR" altLang="tr-TR" sz="1800" dirty="0"/>
              <a:t>Ürünlere bakım veya onarım yapan birimler, ürünlerin türüne göre aşağıdaki kategorilerden birinde sınıflandırılır:</a:t>
            </a:r>
          </a:p>
          <a:p>
            <a:pPr marL="1498600" lvl="1" indent="-693738">
              <a:lnSpc>
                <a:spcPct val="80000"/>
              </a:lnSpc>
            </a:pPr>
            <a:r>
              <a:rPr lang="tr-TR" altLang="tr-TR" sz="1800" dirty="0"/>
              <a:t>grup  33.1 "Fabrikasyon metal ürünlerin, makinelerin ve donanımların onarımı"</a:t>
            </a:r>
          </a:p>
          <a:p>
            <a:pPr marL="1498600" lvl="1" indent="-693738">
              <a:lnSpc>
                <a:spcPct val="80000"/>
              </a:lnSpc>
            </a:pPr>
            <a:r>
              <a:rPr lang="tr-TR" altLang="tr-TR" sz="1800" dirty="0"/>
              <a:t>bölüm  43 "Özel inşaat faaliyetleri"</a:t>
            </a:r>
          </a:p>
          <a:p>
            <a:pPr marL="1498600" lvl="1" indent="-693738">
              <a:lnSpc>
                <a:spcPct val="80000"/>
              </a:lnSpc>
            </a:pPr>
            <a:r>
              <a:rPr lang="tr-TR" altLang="tr-TR" sz="1800" dirty="0"/>
              <a:t>grup  45.2 "Motorlu taşıtların bakım ve onarımı"</a:t>
            </a:r>
          </a:p>
          <a:p>
            <a:pPr marL="1498600" lvl="1" indent="-693738">
              <a:lnSpc>
                <a:spcPct val="80000"/>
              </a:lnSpc>
            </a:pPr>
            <a:r>
              <a:rPr lang="tr-TR" altLang="tr-TR" sz="1800" dirty="0"/>
              <a:t>bölüm  95 "Bilgisayarların ve kişisel ve ev eşyalarının onarımı" .</a:t>
            </a:r>
          </a:p>
        </p:txBody>
      </p:sp>
      <p:sp>
        <p:nvSpPr>
          <p:cNvPr id="6" name="4 Slayt Numarası Yer Tutucusu">
            <a:extLst>
              <a:ext uri="{FF2B5EF4-FFF2-40B4-BE49-F238E27FC236}">
                <a16:creationId xmlns:a16="http://schemas.microsoft.com/office/drawing/2014/main" id="{B99F3F44-B037-CC4C-840E-61945DB0C8FD}"/>
              </a:ext>
            </a:extLst>
          </p:cNvPr>
          <p:cNvSpPr>
            <a:spLocks noGrp="1"/>
          </p:cNvSpPr>
          <p:nvPr>
            <p:ph type="sldNum" sz="quarter" idx="11"/>
          </p:nvPr>
        </p:nvSpPr>
        <p:spPr/>
        <p:txBody>
          <a:bodyPr/>
          <a:lstStyle/>
          <a:p>
            <a:pPr>
              <a:defRPr/>
            </a:pPr>
            <a:fld id="{B34E6DC1-D0D1-1140-9481-5A63E6BAFA2B}" type="slidenum">
              <a:rPr lang="tr-TR">
                <a:ln>
                  <a:solidFill>
                    <a:srgbClr val="AB2328"/>
                  </a:solidFill>
                </a:ln>
                <a:latin typeface="Arial" charset="0"/>
                <a:cs typeface="+mn-cs"/>
              </a:rPr>
              <a:pPr>
                <a:defRPr/>
              </a:pPr>
              <a:t>17</a:t>
            </a:fld>
            <a:endParaRPr lang="tr-TR">
              <a:ln>
                <a:solidFill>
                  <a:srgbClr val="AB2328"/>
                </a:solidFill>
              </a:ln>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8146">
                                            <p:txEl>
                                              <p:pRg st="0" end="0"/>
                                            </p:txEl>
                                          </p:spTgt>
                                        </p:tgtEl>
                                        <p:attrNameLst>
                                          <p:attrName>style.visibility</p:attrName>
                                        </p:attrNameLst>
                                      </p:cBhvr>
                                      <p:to>
                                        <p:strVal val="visible"/>
                                      </p:to>
                                    </p:set>
                                    <p:anim calcmode="lin" valueType="num">
                                      <p:cBhvr additive="base">
                                        <p:cTn id="7" dur="500" fill="hold"/>
                                        <p:tgtEl>
                                          <p:spTgt spid="115814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5814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58146">
                                            <p:txEl>
                                              <p:pRg st="1" end="1"/>
                                            </p:txEl>
                                          </p:spTgt>
                                        </p:tgtEl>
                                        <p:attrNameLst>
                                          <p:attrName>style.visibility</p:attrName>
                                        </p:attrNameLst>
                                      </p:cBhvr>
                                      <p:to>
                                        <p:strVal val="visible"/>
                                      </p:to>
                                    </p:set>
                                    <p:anim calcmode="lin" valueType="num">
                                      <p:cBhvr additive="base">
                                        <p:cTn id="13" dur="500" fill="hold"/>
                                        <p:tgtEl>
                                          <p:spTgt spid="115814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5814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58146">
                                            <p:txEl>
                                              <p:pRg st="2" end="2"/>
                                            </p:txEl>
                                          </p:spTgt>
                                        </p:tgtEl>
                                        <p:attrNameLst>
                                          <p:attrName>style.visibility</p:attrName>
                                        </p:attrNameLst>
                                      </p:cBhvr>
                                      <p:to>
                                        <p:strVal val="visible"/>
                                      </p:to>
                                    </p:set>
                                    <p:anim calcmode="lin" valueType="num">
                                      <p:cBhvr additive="base">
                                        <p:cTn id="19" dur="500" fill="hold"/>
                                        <p:tgtEl>
                                          <p:spTgt spid="115814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5814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58146">
                                            <p:txEl>
                                              <p:pRg st="4" end="4"/>
                                            </p:txEl>
                                          </p:spTgt>
                                        </p:tgtEl>
                                        <p:attrNameLst>
                                          <p:attrName>style.visibility</p:attrName>
                                        </p:attrNameLst>
                                      </p:cBhvr>
                                      <p:to>
                                        <p:strVal val="visible"/>
                                      </p:to>
                                    </p:set>
                                    <p:anim calcmode="lin" valueType="num">
                                      <p:cBhvr additive="base">
                                        <p:cTn id="25" dur="500" fill="hold"/>
                                        <p:tgtEl>
                                          <p:spTgt spid="115814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5814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58146">
                                            <p:txEl>
                                              <p:pRg st="6" end="6"/>
                                            </p:txEl>
                                          </p:spTgt>
                                        </p:tgtEl>
                                        <p:attrNameLst>
                                          <p:attrName>style.visibility</p:attrName>
                                        </p:attrNameLst>
                                      </p:cBhvr>
                                      <p:to>
                                        <p:strVal val="visible"/>
                                      </p:to>
                                    </p:set>
                                    <p:anim calcmode="lin" valueType="num">
                                      <p:cBhvr additive="base">
                                        <p:cTn id="31" dur="500" fill="hold"/>
                                        <p:tgtEl>
                                          <p:spTgt spid="1158146">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58146">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158146">
                                            <p:txEl>
                                              <p:pRg st="7" end="7"/>
                                            </p:txEl>
                                          </p:spTgt>
                                        </p:tgtEl>
                                        <p:attrNameLst>
                                          <p:attrName>style.visibility</p:attrName>
                                        </p:attrNameLst>
                                      </p:cBhvr>
                                      <p:to>
                                        <p:strVal val="visible"/>
                                      </p:to>
                                    </p:set>
                                    <p:anim calcmode="lin" valueType="num">
                                      <p:cBhvr additive="base">
                                        <p:cTn id="35" dur="500" fill="hold"/>
                                        <p:tgtEl>
                                          <p:spTgt spid="1158146">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58146">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158146">
                                            <p:txEl>
                                              <p:pRg st="8" end="8"/>
                                            </p:txEl>
                                          </p:spTgt>
                                        </p:tgtEl>
                                        <p:attrNameLst>
                                          <p:attrName>style.visibility</p:attrName>
                                        </p:attrNameLst>
                                      </p:cBhvr>
                                      <p:to>
                                        <p:strVal val="visible"/>
                                      </p:to>
                                    </p:set>
                                    <p:anim calcmode="lin" valueType="num">
                                      <p:cBhvr additive="base">
                                        <p:cTn id="39" dur="500" fill="hold"/>
                                        <p:tgtEl>
                                          <p:spTgt spid="1158146">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158146">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158146">
                                            <p:txEl>
                                              <p:pRg st="9" end="9"/>
                                            </p:txEl>
                                          </p:spTgt>
                                        </p:tgtEl>
                                        <p:attrNameLst>
                                          <p:attrName>style.visibility</p:attrName>
                                        </p:attrNameLst>
                                      </p:cBhvr>
                                      <p:to>
                                        <p:strVal val="visible"/>
                                      </p:to>
                                    </p:set>
                                    <p:anim calcmode="lin" valueType="num">
                                      <p:cBhvr additive="base">
                                        <p:cTn id="43" dur="500" fill="hold"/>
                                        <p:tgtEl>
                                          <p:spTgt spid="1158146">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58146">
                                            <p:txEl>
                                              <p:pRg st="9" end="9"/>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158146">
                                            <p:txEl>
                                              <p:pRg st="10" end="10"/>
                                            </p:txEl>
                                          </p:spTgt>
                                        </p:tgtEl>
                                        <p:attrNameLst>
                                          <p:attrName>style.visibility</p:attrName>
                                        </p:attrNameLst>
                                      </p:cBhvr>
                                      <p:to>
                                        <p:strVal val="visible"/>
                                      </p:to>
                                    </p:set>
                                    <p:anim calcmode="lin" valueType="num">
                                      <p:cBhvr additive="base">
                                        <p:cTn id="47" dur="500" fill="hold"/>
                                        <p:tgtEl>
                                          <p:spTgt spid="1158146">
                                            <p:txEl>
                                              <p:pRg st="10" end="1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15814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814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7074" name="Rectangle 2">
            <a:extLst>
              <a:ext uri="{FF2B5EF4-FFF2-40B4-BE49-F238E27FC236}">
                <a16:creationId xmlns:a16="http://schemas.microsoft.com/office/drawing/2014/main" id="{DF0852FC-09B5-8C42-9432-9EF0863F22FD}"/>
              </a:ext>
            </a:extLst>
          </p:cNvPr>
          <p:cNvSpPr>
            <a:spLocks noGrp="1" noChangeArrowheads="1"/>
          </p:cNvSpPr>
          <p:nvPr>
            <p:ph idx="1"/>
          </p:nvPr>
        </p:nvSpPr>
        <p:spPr>
          <a:xfrm>
            <a:off x="1676401" y="1628776"/>
            <a:ext cx="8812213" cy="4608513"/>
          </a:xfrm>
        </p:spPr>
        <p:txBody>
          <a:bodyPr/>
          <a:lstStyle/>
          <a:p>
            <a:pPr marL="536575" indent="-360363">
              <a:buNone/>
            </a:pPr>
            <a:r>
              <a:rPr lang="tr-TR" altLang="tr-TR" sz="2000" b="1"/>
              <a:t>Kısım A: Tarım, Ormancılık ve Balıkçılık</a:t>
            </a:r>
            <a:endParaRPr lang="tr-TR" altLang="tr-TR" sz="2000"/>
          </a:p>
          <a:p>
            <a:pPr marL="536575" indent="-360363" algn="just">
              <a:buNone/>
            </a:pPr>
            <a:endParaRPr lang="tr-TR" altLang="tr-TR" sz="1000"/>
          </a:p>
          <a:p>
            <a:pPr marL="536575" indent="-360363" algn="just"/>
            <a:r>
              <a:rPr lang="tr-TR" altLang="tr-TR" sz="2000"/>
              <a:t>Tarımsal Faaliyet Nedir?</a:t>
            </a:r>
          </a:p>
          <a:p>
            <a:pPr marL="536575" indent="-360363" algn="just"/>
            <a:endParaRPr lang="tr-TR" altLang="tr-TR" sz="2000"/>
          </a:p>
          <a:p>
            <a:pPr marL="1181100" lvl="1" algn="just"/>
            <a:r>
              <a:rPr lang="tr-TR" altLang="tr-TR" sz="1800"/>
              <a:t>Tarımsal üretim faaliyetleri</a:t>
            </a:r>
          </a:p>
          <a:p>
            <a:pPr marL="1181100" lvl="1" algn="just"/>
            <a:endParaRPr lang="tr-TR" altLang="tr-TR" sz="1800"/>
          </a:p>
          <a:p>
            <a:pPr marL="1181100" lvl="1" algn="just"/>
            <a:r>
              <a:rPr lang="tr-TR" altLang="tr-TR" sz="1800"/>
              <a:t>Tarımsal hizmet faaliyetleri</a:t>
            </a:r>
          </a:p>
          <a:p>
            <a:pPr marL="1181100" lvl="1" algn="just">
              <a:buNone/>
            </a:pPr>
            <a:endParaRPr lang="tr-TR" altLang="tr-TR" sz="2000"/>
          </a:p>
        </p:txBody>
      </p:sp>
      <p:sp>
        <p:nvSpPr>
          <p:cNvPr id="6" name="4 Slayt Numarası Yer Tutucusu">
            <a:extLst>
              <a:ext uri="{FF2B5EF4-FFF2-40B4-BE49-F238E27FC236}">
                <a16:creationId xmlns:a16="http://schemas.microsoft.com/office/drawing/2014/main" id="{391667F3-87B0-8D47-927D-72446933F7B8}"/>
              </a:ext>
            </a:extLst>
          </p:cNvPr>
          <p:cNvSpPr>
            <a:spLocks noGrp="1"/>
          </p:cNvSpPr>
          <p:nvPr>
            <p:ph type="sldNum" sz="quarter" idx="11"/>
          </p:nvPr>
        </p:nvSpPr>
        <p:spPr/>
        <p:txBody>
          <a:bodyPr/>
          <a:lstStyle/>
          <a:p>
            <a:pPr>
              <a:defRPr/>
            </a:pPr>
            <a:fld id="{C40A3F53-9C3B-B642-BBA4-256668EEA35D}" type="slidenum">
              <a:rPr lang="tr-TR">
                <a:ln>
                  <a:solidFill>
                    <a:srgbClr val="AB2328"/>
                  </a:solidFill>
                </a:ln>
                <a:latin typeface="Arial" charset="0"/>
                <a:cs typeface="+mn-cs"/>
              </a:rPr>
              <a:pPr>
                <a:defRPr/>
              </a:pPr>
              <a:t>18</a:t>
            </a:fld>
            <a:endParaRPr lang="tr-TR">
              <a:ln>
                <a:solidFill>
                  <a:srgbClr val="AB2328"/>
                </a:solidFill>
              </a:ln>
              <a:latin typeface="Arial" charset="0"/>
              <a:cs typeface="+mn-cs"/>
            </a:endParaRPr>
          </a:p>
        </p:txBody>
      </p:sp>
      <p:sp>
        <p:nvSpPr>
          <p:cNvPr id="1667075" name="Rectangle 3">
            <a:extLst>
              <a:ext uri="{FF2B5EF4-FFF2-40B4-BE49-F238E27FC236}">
                <a16:creationId xmlns:a16="http://schemas.microsoft.com/office/drawing/2014/main" id="{4B16A11A-CB25-F043-8D51-51B0B6E48136}"/>
              </a:ext>
            </a:extLst>
          </p:cNvPr>
          <p:cNvSpPr>
            <a:spLocks noChangeArrowheads="1"/>
          </p:cNvSpPr>
          <p:nvPr/>
        </p:nvSpPr>
        <p:spPr bwMode="auto">
          <a:xfrm>
            <a:off x="1847850" y="1125539"/>
            <a:ext cx="835183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tabLst>
                <a:tab pos="355600" algn="l"/>
              </a:tabLst>
              <a:defRPr sz="2000" b="1">
                <a:solidFill>
                  <a:schemeClr val="tx1"/>
                </a:solidFill>
                <a:latin typeface="Arial" panose="020B0604020202020204" pitchFamily="34" charset="0"/>
                <a:cs typeface="Arial" panose="020B0604020202020204" pitchFamily="34" charset="0"/>
              </a:defRPr>
            </a:lvl1pPr>
            <a:lvl2pPr marL="742950" indent="-285750" eaLnBrk="0" hangingPunct="0">
              <a:tabLst>
                <a:tab pos="355600" algn="l"/>
              </a:tabLst>
              <a:defRPr sz="2000" b="1">
                <a:solidFill>
                  <a:schemeClr val="tx1"/>
                </a:solidFill>
                <a:latin typeface="Arial" panose="020B0604020202020204" pitchFamily="34" charset="0"/>
                <a:cs typeface="Arial" panose="020B0604020202020204" pitchFamily="34" charset="0"/>
              </a:defRPr>
            </a:lvl2pPr>
            <a:lvl3pPr marL="11430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3pPr>
            <a:lvl4pPr marL="16002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4pPr>
            <a:lvl5pPr marL="20574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2400" dirty="0"/>
              <a:t>KISIMLARA ÖZGÜ SPESİFİK DURUMLAR: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67075"/>
                                        </p:tgtEl>
                                        <p:attrNameLst>
                                          <p:attrName>style.visibility</p:attrName>
                                        </p:attrNameLst>
                                      </p:cBhvr>
                                      <p:to>
                                        <p:strVal val="visible"/>
                                      </p:to>
                                    </p:set>
                                    <p:anim calcmode="lin" valueType="num">
                                      <p:cBhvr additive="base">
                                        <p:cTn id="7" dur="500" fill="hold"/>
                                        <p:tgtEl>
                                          <p:spTgt spid="1667075"/>
                                        </p:tgtEl>
                                        <p:attrNameLst>
                                          <p:attrName>ppt_x</p:attrName>
                                        </p:attrNameLst>
                                      </p:cBhvr>
                                      <p:tavLst>
                                        <p:tav tm="0">
                                          <p:val>
                                            <p:strVal val="0-#ppt_w/2"/>
                                          </p:val>
                                        </p:tav>
                                        <p:tav tm="100000">
                                          <p:val>
                                            <p:strVal val="#ppt_x"/>
                                          </p:val>
                                        </p:tav>
                                      </p:tavLst>
                                    </p:anim>
                                    <p:anim calcmode="lin" valueType="num">
                                      <p:cBhvr additive="base">
                                        <p:cTn id="8" dur="500" fill="hold"/>
                                        <p:tgtEl>
                                          <p:spTgt spid="166707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67074">
                                            <p:txEl>
                                              <p:pRg st="0" end="0"/>
                                            </p:txEl>
                                          </p:spTgt>
                                        </p:tgtEl>
                                        <p:attrNameLst>
                                          <p:attrName>style.visibility</p:attrName>
                                        </p:attrNameLst>
                                      </p:cBhvr>
                                      <p:to>
                                        <p:strVal val="visible"/>
                                      </p:to>
                                    </p:set>
                                    <p:anim calcmode="lin" valueType="num">
                                      <p:cBhvr additive="base">
                                        <p:cTn id="13" dur="500" fill="hold"/>
                                        <p:tgtEl>
                                          <p:spTgt spid="166707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670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67074">
                                            <p:txEl>
                                              <p:pRg st="2" end="2"/>
                                            </p:txEl>
                                          </p:spTgt>
                                        </p:tgtEl>
                                        <p:attrNameLst>
                                          <p:attrName>style.visibility</p:attrName>
                                        </p:attrNameLst>
                                      </p:cBhvr>
                                      <p:to>
                                        <p:strVal val="visible"/>
                                      </p:to>
                                    </p:set>
                                    <p:anim calcmode="lin" valueType="num">
                                      <p:cBhvr additive="base">
                                        <p:cTn id="19" dur="500" fill="hold"/>
                                        <p:tgtEl>
                                          <p:spTgt spid="166707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670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667074">
                                            <p:txEl>
                                              <p:pRg st="4" end="4"/>
                                            </p:txEl>
                                          </p:spTgt>
                                        </p:tgtEl>
                                        <p:attrNameLst>
                                          <p:attrName>style.visibility</p:attrName>
                                        </p:attrNameLst>
                                      </p:cBhvr>
                                      <p:to>
                                        <p:strVal val="visible"/>
                                      </p:to>
                                    </p:set>
                                    <p:animEffect transition="in" filter="blinds(horizontal)">
                                      <p:cBhvr>
                                        <p:cTn id="25" dur="500"/>
                                        <p:tgtEl>
                                          <p:spTgt spid="1667074">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667074">
                                            <p:txEl>
                                              <p:pRg st="6" end="6"/>
                                            </p:txEl>
                                          </p:spTgt>
                                        </p:tgtEl>
                                        <p:attrNameLst>
                                          <p:attrName>style.visibility</p:attrName>
                                        </p:attrNameLst>
                                      </p:cBhvr>
                                      <p:to>
                                        <p:strVal val="visible"/>
                                      </p:to>
                                    </p:set>
                                    <p:animEffect transition="in" filter="blinds(horizontal)">
                                      <p:cBhvr>
                                        <p:cTn id="30" dur="500"/>
                                        <p:tgtEl>
                                          <p:spTgt spid="16670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7074" grpId="0" build="p" autoUpdateAnimBg="0"/>
      <p:bldP spid="166707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22" name="Rectangle 2">
            <a:extLst>
              <a:ext uri="{FF2B5EF4-FFF2-40B4-BE49-F238E27FC236}">
                <a16:creationId xmlns:a16="http://schemas.microsoft.com/office/drawing/2014/main" id="{5BE34C08-D9D6-D04C-81FE-F8348D456A09}"/>
              </a:ext>
            </a:extLst>
          </p:cNvPr>
          <p:cNvSpPr>
            <a:spLocks noGrp="1" noChangeArrowheads="1"/>
          </p:cNvSpPr>
          <p:nvPr>
            <p:ph idx="1"/>
          </p:nvPr>
        </p:nvSpPr>
        <p:spPr>
          <a:xfrm>
            <a:off x="1676401" y="1700213"/>
            <a:ext cx="8812213" cy="4176712"/>
          </a:xfrm>
        </p:spPr>
        <p:txBody>
          <a:bodyPr>
            <a:normAutofit lnSpcReduction="10000"/>
          </a:bodyPr>
          <a:lstStyle/>
          <a:p>
            <a:pPr marL="174625" indent="1588">
              <a:lnSpc>
                <a:spcPct val="80000"/>
              </a:lnSpc>
              <a:buNone/>
            </a:pPr>
            <a:r>
              <a:rPr lang="tr-TR" altLang="tr-TR" sz="2000" b="1" dirty="0"/>
              <a:t>Kısım A: Tarım, Ormancılık ve Balıkçılık (devamı)</a:t>
            </a:r>
          </a:p>
          <a:p>
            <a:pPr marL="174625" indent="1588">
              <a:lnSpc>
                <a:spcPct val="80000"/>
              </a:lnSpc>
              <a:buNone/>
            </a:pPr>
            <a:endParaRPr lang="tr-TR" altLang="tr-TR" sz="2000" dirty="0"/>
          </a:p>
          <a:p>
            <a:pPr marL="174625" indent="1588" algn="just">
              <a:lnSpc>
                <a:spcPct val="80000"/>
              </a:lnSpc>
              <a:buNone/>
            </a:pPr>
            <a:r>
              <a:rPr lang="tr-TR" altLang="tr-TR" sz="2000" dirty="0"/>
              <a:t>Tarım ve Ormancılıktaki Hizmet Faaliyetleri</a:t>
            </a:r>
          </a:p>
          <a:p>
            <a:pPr marL="174625" indent="1588" algn="just">
              <a:lnSpc>
                <a:spcPct val="80000"/>
              </a:lnSpc>
            </a:pPr>
            <a:endParaRPr lang="tr-TR" altLang="tr-TR" sz="2000" dirty="0"/>
          </a:p>
          <a:p>
            <a:pPr marL="174625" indent="1588" algn="just">
              <a:lnSpc>
                <a:spcPct val="80000"/>
              </a:lnSpc>
              <a:buNone/>
            </a:pPr>
            <a:r>
              <a:rPr lang="tr-TR" altLang="tr-TR" sz="1600" dirty="0"/>
              <a:t>01.6 Tarımı destekleyici faaliyetler ve hasat sonrası bitkisel ürünler ile ilgili faaliyetler.</a:t>
            </a:r>
          </a:p>
          <a:p>
            <a:pPr marL="174625" indent="1588" algn="just">
              <a:lnSpc>
                <a:spcPct val="80000"/>
              </a:lnSpc>
              <a:buNone/>
            </a:pPr>
            <a:r>
              <a:rPr lang="tr-TR" altLang="tr-TR" sz="1600" dirty="0"/>
              <a:t>	</a:t>
            </a:r>
          </a:p>
          <a:p>
            <a:pPr marL="174625" indent="1588" algn="just">
              <a:lnSpc>
                <a:spcPct val="80000"/>
              </a:lnSpc>
              <a:buNone/>
            </a:pPr>
            <a:r>
              <a:rPr lang="tr-TR" altLang="tr-TR" sz="1600" dirty="0"/>
              <a:t>Bu grup, </a:t>
            </a:r>
            <a:r>
              <a:rPr lang="tr-TR" altLang="tr-TR" sz="1600" dirty="0">
                <a:solidFill>
                  <a:srgbClr val="CC3300"/>
                </a:solidFill>
              </a:rPr>
              <a:t>bir ücret veya sözleşme temelli olarak</a:t>
            </a:r>
            <a:r>
              <a:rPr lang="tr-TR" altLang="tr-TR" sz="1600" dirty="0"/>
              <a:t> gerçekleştirilen faaliyetleri içermektedir.</a:t>
            </a:r>
          </a:p>
          <a:p>
            <a:pPr marL="174625" indent="1588" algn="just">
              <a:lnSpc>
                <a:spcPct val="80000"/>
              </a:lnSpc>
            </a:pPr>
            <a:endParaRPr lang="tr-TR" altLang="tr-TR" sz="1600" dirty="0"/>
          </a:p>
          <a:p>
            <a:pPr marL="1274763" lvl="1" algn="just">
              <a:lnSpc>
                <a:spcPct val="80000"/>
              </a:lnSpc>
            </a:pPr>
            <a:r>
              <a:rPr lang="tr-TR" altLang="tr-TR" sz="1600" dirty="0"/>
              <a:t>01.61 Bitkisel üretimi destekleyici faaliyetler</a:t>
            </a:r>
          </a:p>
          <a:p>
            <a:pPr marL="1274763" lvl="1" algn="just">
              <a:lnSpc>
                <a:spcPct val="80000"/>
              </a:lnSpc>
            </a:pPr>
            <a:r>
              <a:rPr lang="tr-TR" altLang="tr-TR" sz="1600" dirty="0"/>
              <a:t>01.62 Hayvan üretimini destekleyici faaliyetler</a:t>
            </a:r>
          </a:p>
          <a:p>
            <a:pPr marL="1274763" lvl="1" algn="just">
              <a:lnSpc>
                <a:spcPct val="80000"/>
              </a:lnSpc>
            </a:pPr>
            <a:r>
              <a:rPr lang="tr-TR" altLang="tr-TR" sz="1600" dirty="0"/>
              <a:t>01.63 Hasat sonrası bitkisel ürünlerle ilgili faaliyetler</a:t>
            </a:r>
          </a:p>
          <a:p>
            <a:pPr marL="1274763" lvl="1" algn="just">
              <a:lnSpc>
                <a:spcPct val="80000"/>
              </a:lnSpc>
            </a:pPr>
            <a:r>
              <a:rPr lang="tr-TR" altLang="tr-TR" sz="1600" dirty="0"/>
              <a:t>01.64 Bitkisel üretim için tohumun işlenmesi</a:t>
            </a:r>
          </a:p>
          <a:p>
            <a:pPr marL="1274763" lvl="1" algn="just">
              <a:lnSpc>
                <a:spcPct val="80000"/>
              </a:lnSpc>
            </a:pPr>
            <a:endParaRPr lang="tr-TR" altLang="tr-TR" sz="1600" dirty="0"/>
          </a:p>
          <a:p>
            <a:pPr marL="174625" indent="1588" algn="just">
              <a:lnSpc>
                <a:spcPct val="80000"/>
              </a:lnSpc>
              <a:buNone/>
            </a:pPr>
            <a:r>
              <a:rPr lang="tr-TR" altLang="tr-TR" sz="1600" dirty="0"/>
              <a:t>02.40 Ormancılık için destekleyici faaliyetler. Örneğin, Ormanda ağaçların kesilmesi, dallarından temizlenmesi, soyulması vb. destekleyici faaliyetler.</a:t>
            </a:r>
            <a:endParaRPr lang="tr-TR" altLang="tr-TR" sz="18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69122">
                                            <p:txEl>
                                              <p:pRg st="2" end="2"/>
                                            </p:txEl>
                                          </p:spTgt>
                                        </p:tgtEl>
                                        <p:attrNameLst>
                                          <p:attrName>style.visibility</p:attrName>
                                        </p:attrNameLst>
                                      </p:cBhvr>
                                      <p:to>
                                        <p:strVal val="visible"/>
                                      </p:to>
                                    </p:set>
                                    <p:anim calcmode="lin" valueType="num">
                                      <p:cBhvr additive="base">
                                        <p:cTn id="7" dur="500" fill="hold"/>
                                        <p:tgtEl>
                                          <p:spTgt spid="166912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6912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69122">
                                            <p:txEl>
                                              <p:pRg st="4" end="4"/>
                                            </p:txEl>
                                          </p:spTgt>
                                        </p:tgtEl>
                                        <p:attrNameLst>
                                          <p:attrName>style.visibility</p:attrName>
                                        </p:attrNameLst>
                                      </p:cBhvr>
                                      <p:to>
                                        <p:strVal val="visible"/>
                                      </p:to>
                                    </p:set>
                                    <p:anim calcmode="lin" valueType="num">
                                      <p:cBhvr additive="base">
                                        <p:cTn id="13" dur="500" fill="hold"/>
                                        <p:tgtEl>
                                          <p:spTgt spid="1669122">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6912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69122">
                                            <p:txEl>
                                              <p:pRg st="5" end="5"/>
                                            </p:txEl>
                                          </p:spTgt>
                                        </p:tgtEl>
                                        <p:attrNameLst>
                                          <p:attrName>style.visibility</p:attrName>
                                        </p:attrNameLst>
                                      </p:cBhvr>
                                      <p:to>
                                        <p:strVal val="visible"/>
                                      </p:to>
                                    </p:set>
                                    <p:anim calcmode="lin" valueType="num">
                                      <p:cBhvr additive="base">
                                        <p:cTn id="19" dur="500" fill="hold"/>
                                        <p:tgtEl>
                                          <p:spTgt spid="1669122">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6912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69122">
                                            <p:txEl>
                                              <p:pRg st="6" end="6"/>
                                            </p:txEl>
                                          </p:spTgt>
                                        </p:tgtEl>
                                        <p:attrNameLst>
                                          <p:attrName>style.visibility</p:attrName>
                                        </p:attrNameLst>
                                      </p:cBhvr>
                                      <p:to>
                                        <p:strVal val="visible"/>
                                      </p:to>
                                    </p:set>
                                    <p:anim calcmode="lin" valueType="num">
                                      <p:cBhvr additive="base">
                                        <p:cTn id="25" dur="500" fill="hold"/>
                                        <p:tgtEl>
                                          <p:spTgt spid="1669122">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6912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1669122">
                                            <p:txEl>
                                              <p:pRg st="8" end="8"/>
                                            </p:txEl>
                                          </p:spTgt>
                                        </p:tgtEl>
                                        <p:attrNameLst>
                                          <p:attrName>style.visibility</p:attrName>
                                        </p:attrNameLst>
                                      </p:cBhvr>
                                      <p:to>
                                        <p:strVal val="visible"/>
                                      </p:to>
                                    </p:set>
                                    <p:animEffect transition="in" filter="dissolve">
                                      <p:cBhvr>
                                        <p:cTn id="31" dur="500"/>
                                        <p:tgtEl>
                                          <p:spTgt spid="1669122">
                                            <p:txEl>
                                              <p:pRg st="8" end="8"/>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1669122">
                                            <p:txEl>
                                              <p:pRg st="9" end="9"/>
                                            </p:txEl>
                                          </p:spTgt>
                                        </p:tgtEl>
                                        <p:attrNameLst>
                                          <p:attrName>style.visibility</p:attrName>
                                        </p:attrNameLst>
                                      </p:cBhvr>
                                      <p:to>
                                        <p:strVal val="visible"/>
                                      </p:to>
                                    </p:set>
                                    <p:animEffect transition="in" filter="dissolve">
                                      <p:cBhvr>
                                        <p:cTn id="36" dur="500"/>
                                        <p:tgtEl>
                                          <p:spTgt spid="1669122">
                                            <p:txEl>
                                              <p:pRg st="9" end="9"/>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nodeType="clickEffect">
                                  <p:stCondLst>
                                    <p:cond delay="0"/>
                                  </p:stCondLst>
                                  <p:childTnLst>
                                    <p:set>
                                      <p:cBhvr>
                                        <p:cTn id="40" dur="1" fill="hold">
                                          <p:stCondLst>
                                            <p:cond delay="0"/>
                                          </p:stCondLst>
                                        </p:cTn>
                                        <p:tgtEl>
                                          <p:spTgt spid="1669122">
                                            <p:txEl>
                                              <p:pRg st="10" end="10"/>
                                            </p:txEl>
                                          </p:spTgt>
                                        </p:tgtEl>
                                        <p:attrNameLst>
                                          <p:attrName>style.visibility</p:attrName>
                                        </p:attrNameLst>
                                      </p:cBhvr>
                                      <p:to>
                                        <p:strVal val="visible"/>
                                      </p:to>
                                    </p:set>
                                    <p:animEffect transition="in" filter="dissolve">
                                      <p:cBhvr>
                                        <p:cTn id="41" dur="500"/>
                                        <p:tgtEl>
                                          <p:spTgt spid="1669122">
                                            <p:txEl>
                                              <p:pRg st="10" end="1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nodeType="clickEffect">
                                  <p:stCondLst>
                                    <p:cond delay="0"/>
                                  </p:stCondLst>
                                  <p:childTnLst>
                                    <p:set>
                                      <p:cBhvr>
                                        <p:cTn id="45" dur="1" fill="hold">
                                          <p:stCondLst>
                                            <p:cond delay="0"/>
                                          </p:stCondLst>
                                        </p:cTn>
                                        <p:tgtEl>
                                          <p:spTgt spid="1669122">
                                            <p:txEl>
                                              <p:pRg st="11" end="11"/>
                                            </p:txEl>
                                          </p:spTgt>
                                        </p:tgtEl>
                                        <p:attrNameLst>
                                          <p:attrName>style.visibility</p:attrName>
                                        </p:attrNameLst>
                                      </p:cBhvr>
                                      <p:to>
                                        <p:strVal val="visible"/>
                                      </p:to>
                                    </p:set>
                                    <p:animEffect transition="in" filter="dissolve">
                                      <p:cBhvr>
                                        <p:cTn id="46" dur="500"/>
                                        <p:tgtEl>
                                          <p:spTgt spid="1669122">
                                            <p:txEl>
                                              <p:pRg st="11" end="11"/>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nodeType="clickEffect">
                                  <p:stCondLst>
                                    <p:cond delay="0"/>
                                  </p:stCondLst>
                                  <p:childTnLst>
                                    <p:set>
                                      <p:cBhvr>
                                        <p:cTn id="50" dur="1" fill="hold">
                                          <p:stCondLst>
                                            <p:cond delay="0"/>
                                          </p:stCondLst>
                                        </p:cTn>
                                        <p:tgtEl>
                                          <p:spTgt spid="1669122">
                                            <p:txEl>
                                              <p:pRg st="13" end="13"/>
                                            </p:txEl>
                                          </p:spTgt>
                                        </p:tgtEl>
                                        <p:attrNameLst>
                                          <p:attrName>style.visibility</p:attrName>
                                        </p:attrNameLst>
                                      </p:cBhvr>
                                      <p:to>
                                        <p:strVal val="visible"/>
                                      </p:to>
                                    </p:set>
                                    <p:animEffect transition="in" filter="dissolve">
                                      <p:cBhvr>
                                        <p:cTn id="51" dur="500"/>
                                        <p:tgtEl>
                                          <p:spTgt spid="166912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2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1170" name="Rectangle 2">
            <a:extLst>
              <a:ext uri="{FF2B5EF4-FFF2-40B4-BE49-F238E27FC236}">
                <a16:creationId xmlns:a16="http://schemas.microsoft.com/office/drawing/2014/main" id="{1152A1AF-7439-014C-8032-7D9BDAF071A2}"/>
              </a:ext>
            </a:extLst>
          </p:cNvPr>
          <p:cNvSpPr>
            <a:spLocks noGrp="1" noChangeArrowheads="1"/>
          </p:cNvSpPr>
          <p:nvPr>
            <p:ph idx="1"/>
          </p:nvPr>
        </p:nvSpPr>
        <p:spPr>
          <a:xfrm>
            <a:off x="1905795" y="136525"/>
            <a:ext cx="8812213" cy="3529012"/>
          </a:xfrm>
        </p:spPr>
        <p:txBody>
          <a:bodyPr>
            <a:noAutofit/>
          </a:bodyPr>
          <a:lstStyle/>
          <a:p>
            <a:pPr marL="176213" indent="0">
              <a:lnSpc>
                <a:spcPct val="160000"/>
              </a:lnSpc>
              <a:buNone/>
            </a:pPr>
            <a:r>
              <a:rPr lang="tr-TR" altLang="tr-TR" b="1" dirty="0"/>
              <a:t>Kısım A: Tarım, Ormancılık ve Balıkçılık (devamı)</a:t>
            </a:r>
            <a:endParaRPr lang="tr-TR" altLang="tr-TR" dirty="0"/>
          </a:p>
          <a:p>
            <a:pPr marL="176213" indent="0" algn="just">
              <a:lnSpc>
                <a:spcPct val="160000"/>
              </a:lnSpc>
              <a:buNone/>
            </a:pPr>
            <a:r>
              <a:rPr lang="tr-TR" altLang="tr-TR" sz="1800" dirty="0"/>
              <a:t>Tarımda, sık sık birimlerin hem üzüm ürettiği ve hem de kendi ürettiği üzümlerden şarap imal ettiği veya hem zeytin ürettiği ve hem de kendi ürettiği zeytinlerden yağ imal ettiği durumlarda katma değer kullanımının zorluklar ortaya çıkardığı sık rastlanan bir durumdur. </a:t>
            </a:r>
          </a:p>
          <a:p>
            <a:pPr marL="176213" indent="0" algn="just">
              <a:lnSpc>
                <a:spcPct val="160000"/>
              </a:lnSpc>
              <a:buNone/>
            </a:pPr>
            <a:endParaRPr lang="tr-TR" altLang="tr-TR" sz="1800" dirty="0"/>
          </a:p>
          <a:p>
            <a:pPr marL="176213" indent="0" algn="just">
              <a:lnSpc>
                <a:spcPct val="160000"/>
              </a:lnSpc>
              <a:buNone/>
            </a:pPr>
            <a:endParaRPr lang="tr-TR" altLang="tr-TR" sz="1800" dirty="0"/>
          </a:p>
          <a:p>
            <a:pPr marL="176213" indent="0" algn="just">
              <a:lnSpc>
                <a:spcPct val="160000"/>
              </a:lnSpc>
              <a:buNone/>
            </a:pPr>
            <a:endParaRPr lang="tr-TR" altLang="tr-TR" sz="1800" dirty="0"/>
          </a:p>
          <a:p>
            <a:pPr marL="176213" indent="0" algn="just">
              <a:lnSpc>
                <a:spcPct val="160000"/>
              </a:lnSpc>
              <a:buNone/>
            </a:pPr>
            <a:r>
              <a:rPr lang="tr-TR" altLang="tr-TR" sz="1800" dirty="0"/>
              <a:t>Bu durumlarda en uygun olan “çalışılan </a:t>
            </a:r>
            <a:r>
              <a:rPr lang="tr-TR" altLang="tr-TR" sz="1800" dirty="0" err="1"/>
              <a:t>saat”in</a:t>
            </a:r>
            <a:r>
              <a:rPr lang="tr-TR" altLang="tr-TR" sz="1800" dirty="0"/>
              <a:t> ikame değişken olarak alınması ve bu dikey olarak bütünleşik faaliyetlere uygulanması, genellikle birimlerin Tarımda sınıflandırılmasına neden olacaktır. </a:t>
            </a:r>
          </a:p>
        </p:txBody>
      </p:sp>
      <p:pic>
        <p:nvPicPr>
          <p:cNvPr id="1671173" name="Picture 5" descr="ANd9GcRRxTmOHcrDwgdSxLzo-3TfNB9sptMqbIfWIaMNkOShMuyLhCne">
            <a:extLst>
              <a:ext uri="{FF2B5EF4-FFF2-40B4-BE49-F238E27FC236}">
                <a16:creationId xmlns:a16="http://schemas.microsoft.com/office/drawing/2014/main" id="{AF2F83D7-3948-FB4A-B6D8-000F55833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2976563"/>
            <a:ext cx="14398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1174" name="Picture 6" descr="ANd9GcSgQTtaWv9JVrki7UZlUK-ygPXlPNzCFRg5Fvzr8-Dx1Ic4CpRO">
            <a:extLst>
              <a:ext uri="{FF2B5EF4-FFF2-40B4-BE49-F238E27FC236}">
                <a16:creationId xmlns:a16="http://schemas.microsoft.com/office/drawing/2014/main" id="{7BFB5CDD-5432-F749-9DD9-24887F883A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5351" y="2925763"/>
            <a:ext cx="108267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1170">
                                            <p:txEl>
                                              <p:pRg st="1" end="1"/>
                                            </p:txEl>
                                          </p:spTgt>
                                        </p:tgtEl>
                                        <p:attrNameLst>
                                          <p:attrName>style.visibility</p:attrName>
                                        </p:attrNameLst>
                                      </p:cBhvr>
                                      <p:to>
                                        <p:strVal val="visible"/>
                                      </p:to>
                                    </p:set>
                                    <p:anim calcmode="lin" valueType="num">
                                      <p:cBhvr additive="base">
                                        <p:cTn id="7" dur="500" fill="hold"/>
                                        <p:tgtEl>
                                          <p:spTgt spid="167117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1170">
                                            <p:txEl>
                                              <p:pRg st="1" end="1"/>
                                            </p:txEl>
                                          </p:spTgt>
                                        </p:tgtEl>
                                        <p:attrNameLst>
                                          <p:attrName>ppt_y</p:attrName>
                                        </p:attrNameLst>
                                      </p:cBhvr>
                                      <p:tavLst>
                                        <p:tav tm="0">
                                          <p:val>
                                            <p:strVal val="#ppt_y"/>
                                          </p:val>
                                        </p:tav>
                                        <p:tav tm="100000">
                                          <p:val>
                                            <p:strVal val="#ppt_y"/>
                                          </p:val>
                                        </p:tav>
                                      </p:tavLst>
                                    </p:anim>
                                  </p:childTnLst>
                                </p:cTn>
                              </p:par>
                              <p:par>
                                <p:cTn id="9" presetID="8" presetClass="entr" presetSubtype="16" fill="hold" nodeType="withEffect">
                                  <p:stCondLst>
                                    <p:cond delay="0"/>
                                  </p:stCondLst>
                                  <p:childTnLst>
                                    <p:set>
                                      <p:cBhvr>
                                        <p:cTn id="10" dur="1" fill="hold">
                                          <p:stCondLst>
                                            <p:cond delay="0"/>
                                          </p:stCondLst>
                                        </p:cTn>
                                        <p:tgtEl>
                                          <p:spTgt spid="1671173"/>
                                        </p:tgtEl>
                                        <p:attrNameLst>
                                          <p:attrName>style.visibility</p:attrName>
                                        </p:attrNameLst>
                                      </p:cBhvr>
                                      <p:to>
                                        <p:strVal val="visible"/>
                                      </p:to>
                                    </p:set>
                                    <p:animEffect transition="in" filter="diamond(in)">
                                      <p:cBhvr>
                                        <p:cTn id="11" dur="500"/>
                                        <p:tgtEl>
                                          <p:spTgt spid="1671173"/>
                                        </p:tgtEl>
                                      </p:cBhvr>
                                    </p:animEffect>
                                  </p:childTnLst>
                                </p:cTn>
                              </p:par>
                              <p:par>
                                <p:cTn id="12" presetID="8" presetClass="entr" presetSubtype="16" fill="hold" nodeType="withEffect">
                                  <p:stCondLst>
                                    <p:cond delay="0"/>
                                  </p:stCondLst>
                                  <p:childTnLst>
                                    <p:set>
                                      <p:cBhvr>
                                        <p:cTn id="13" dur="1" fill="hold">
                                          <p:stCondLst>
                                            <p:cond delay="0"/>
                                          </p:stCondLst>
                                        </p:cTn>
                                        <p:tgtEl>
                                          <p:spTgt spid="1671174"/>
                                        </p:tgtEl>
                                        <p:attrNameLst>
                                          <p:attrName>style.visibility</p:attrName>
                                        </p:attrNameLst>
                                      </p:cBhvr>
                                      <p:to>
                                        <p:strVal val="visible"/>
                                      </p:to>
                                    </p:set>
                                    <p:animEffect transition="in" filter="diamond(in)">
                                      <p:cBhvr>
                                        <p:cTn id="14" dur="500"/>
                                        <p:tgtEl>
                                          <p:spTgt spid="167117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1170">
                                            <p:txEl>
                                              <p:pRg st="5" end="5"/>
                                            </p:txEl>
                                          </p:spTgt>
                                        </p:tgtEl>
                                        <p:attrNameLst>
                                          <p:attrName>style.visibility</p:attrName>
                                        </p:attrNameLst>
                                      </p:cBhvr>
                                      <p:to>
                                        <p:strVal val="visible"/>
                                      </p:to>
                                    </p:set>
                                    <p:anim calcmode="lin" valueType="num">
                                      <p:cBhvr additive="base">
                                        <p:cTn id="19" dur="500" fill="hold"/>
                                        <p:tgtEl>
                                          <p:spTgt spid="1671170">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71170">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1170"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3218" name="Rectangle 2">
            <a:extLst>
              <a:ext uri="{FF2B5EF4-FFF2-40B4-BE49-F238E27FC236}">
                <a16:creationId xmlns:a16="http://schemas.microsoft.com/office/drawing/2014/main" id="{3D723C5E-104D-6645-B3AA-8B32BD445729}"/>
              </a:ext>
            </a:extLst>
          </p:cNvPr>
          <p:cNvSpPr>
            <a:spLocks noGrp="1" noChangeArrowheads="1"/>
          </p:cNvSpPr>
          <p:nvPr>
            <p:ph idx="1"/>
          </p:nvPr>
        </p:nvSpPr>
        <p:spPr>
          <a:xfrm>
            <a:off x="1676401" y="1703389"/>
            <a:ext cx="8812213" cy="4389437"/>
          </a:xfrm>
        </p:spPr>
        <p:txBody>
          <a:bodyPr/>
          <a:lstStyle/>
          <a:p>
            <a:pPr marL="176213" indent="0" algn="just">
              <a:lnSpc>
                <a:spcPct val="90000"/>
              </a:lnSpc>
              <a:buNone/>
            </a:pPr>
            <a:r>
              <a:rPr lang="tr-TR" altLang="tr-TR" sz="2000" b="1" dirty="0"/>
              <a:t>Kısım A: Tarım, Ormancılık ve Balıkçılık (devamı)</a:t>
            </a:r>
            <a:endParaRPr lang="tr-TR" altLang="tr-TR" sz="2000" dirty="0"/>
          </a:p>
          <a:p>
            <a:pPr marL="176213" indent="0" algn="just">
              <a:lnSpc>
                <a:spcPct val="90000"/>
              </a:lnSpc>
              <a:buNone/>
            </a:pPr>
            <a:endParaRPr lang="tr-TR" altLang="tr-TR" sz="2000" dirty="0"/>
          </a:p>
          <a:p>
            <a:pPr marL="176213" indent="0" algn="just">
              <a:lnSpc>
                <a:spcPct val="90000"/>
              </a:lnSpc>
              <a:buNone/>
            </a:pPr>
            <a:r>
              <a:rPr lang="tr-TR" altLang="tr-TR" sz="2000" dirty="0"/>
              <a:t>01.50	Karma çiftçilik</a:t>
            </a:r>
          </a:p>
          <a:p>
            <a:pPr marL="176213" indent="0" algn="just">
              <a:lnSpc>
                <a:spcPct val="90000"/>
              </a:lnSpc>
              <a:buNone/>
            </a:pPr>
            <a:endParaRPr lang="tr-TR" altLang="tr-TR" sz="2000" dirty="0"/>
          </a:p>
          <a:p>
            <a:pPr marL="176213" indent="0" algn="just">
              <a:lnSpc>
                <a:spcPct val="90000"/>
              </a:lnSpc>
              <a:buNone/>
            </a:pPr>
            <a:r>
              <a:rPr lang="tr-TR" altLang="tr-TR" sz="1800" dirty="0"/>
              <a:t>Bu sınıf, bitkisel ürünler veya hayvansal üretim konusunda bir uzmanlaşma olmaksızın bu ürünlerin bir arada üretiminin yapıldığı durumları kapsamaktadır. Eğer, bir birimde bitkisel ürün veya hayvan üretiminin herhangi biri standart brüt karın yüzde 66`sına eşit veya fazlaysa birleşik faaliyet buraya dahil edilmemeli, tarımsal ürün yetiştiriciliğine ya da hayvan çiftçiliğine dağıtılmalıdır</a:t>
            </a:r>
            <a:r>
              <a:rPr lang="tr-TR" altLang="tr-TR" sz="2000" dirty="0"/>
              <a:t> </a:t>
            </a:r>
          </a:p>
        </p:txBody>
      </p:sp>
      <p:pic>
        <p:nvPicPr>
          <p:cNvPr id="1673222" name="Picture 6" descr="ANd9GcQik7weufZ-kNNtSzAUK0kQOTIXI1U8r3YtAMQwuQGWT_176YBvD01cUfFIvA">
            <a:extLst>
              <a:ext uri="{FF2B5EF4-FFF2-40B4-BE49-F238E27FC236}">
                <a16:creationId xmlns:a16="http://schemas.microsoft.com/office/drawing/2014/main" id="{00987D2A-CFDA-D048-B46D-E32AD8C921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1" y="4797425"/>
            <a:ext cx="1895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3226" name="Picture 10" descr="ANd9GcR58oYDJ8fwvWk2iC8uGUE4M-M9R4KuKkyR-rhI2mQzkHJaEpWS">
            <a:extLst>
              <a:ext uri="{FF2B5EF4-FFF2-40B4-BE49-F238E27FC236}">
                <a16:creationId xmlns:a16="http://schemas.microsoft.com/office/drawing/2014/main" id="{23D0C740-9337-5C48-BD1F-4FE1E86E9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163" y="4797425"/>
            <a:ext cx="17716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3228" name="Rectangle 12">
            <a:extLst>
              <a:ext uri="{FF2B5EF4-FFF2-40B4-BE49-F238E27FC236}">
                <a16:creationId xmlns:a16="http://schemas.microsoft.com/office/drawing/2014/main" id="{936ED938-F270-D746-B888-713D1C95C188}"/>
              </a:ext>
            </a:extLst>
          </p:cNvPr>
          <p:cNvSpPr>
            <a:spLocks noChangeArrowheads="1"/>
          </p:cNvSpPr>
          <p:nvPr/>
        </p:nvSpPr>
        <p:spPr bwMode="auto">
          <a:xfrm>
            <a:off x="5664200" y="5210175"/>
            <a:ext cx="503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3200" b="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3218">
                                            <p:txEl>
                                              <p:pRg st="2" end="2"/>
                                            </p:txEl>
                                          </p:spTgt>
                                        </p:tgtEl>
                                        <p:attrNameLst>
                                          <p:attrName>style.visibility</p:attrName>
                                        </p:attrNameLst>
                                      </p:cBhvr>
                                      <p:to>
                                        <p:strVal val="visible"/>
                                      </p:to>
                                    </p:set>
                                    <p:anim calcmode="lin" valueType="num">
                                      <p:cBhvr additive="base">
                                        <p:cTn id="7" dur="500" fill="hold"/>
                                        <p:tgtEl>
                                          <p:spTgt spid="1673218">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321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3218">
                                            <p:txEl>
                                              <p:pRg st="4" end="4"/>
                                            </p:txEl>
                                          </p:spTgt>
                                        </p:tgtEl>
                                        <p:attrNameLst>
                                          <p:attrName>style.visibility</p:attrName>
                                        </p:attrNameLst>
                                      </p:cBhvr>
                                      <p:to>
                                        <p:strVal val="visible"/>
                                      </p:to>
                                    </p:set>
                                    <p:anim calcmode="lin" valueType="num">
                                      <p:cBhvr additive="base">
                                        <p:cTn id="13" dur="500" fill="hold"/>
                                        <p:tgtEl>
                                          <p:spTgt spid="1673218">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3218">
                                            <p:txEl>
                                              <p:pRg st="4" end="4"/>
                                            </p:txEl>
                                          </p:spTgt>
                                        </p:tgtEl>
                                        <p:attrNameLst>
                                          <p:attrName>ppt_y</p:attrName>
                                        </p:attrNameLst>
                                      </p:cBhvr>
                                      <p:tavLst>
                                        <p:tav tm="0">
                                          <p:val>
                                            <p:strVal val="#ppt_y"/>
                                          </p:val>
                                        </p:tav>
                                        <p:tav tm="100000">
                                          <p:val>
                                            <p:strVal val="#ppt_y"/>
                                          </p:val>
                                        </p:tav>
                                      </p:tavLst>
                                    </p:anim>
                                  </p:childTnLst>
                                </p:cTn>
                              </p:par>
                              <p:par>
                                <p:cTn id="15" presetID="8" presetClass="entr" presetSubtype="16" fill="hold" nodeType="withEffect">
                                  <p:stCondLst>
                                    <p:cond delay="0"/>
                                  </p:stCondLst>
                                  <p:childTnLst>
                                    <p:set>
                                      <p:cBhvr>
                                        <p:cTn id="16" dur="1" fill="hold">
                                          <p:stCondLst>
                                            <p:cond delay="0"/>
                                          </p:stCondLst>
                                        </p:cTn>
                                        <p:tgtEl>
                                          <p:spTgt spid="1673222"/>
                                        </p:tgtEl>
                                        <p:attrNameLst>
                                          <p:attrName>style.visibility</p:attrName>
                                        </p:attrNameLst>
                                      </p:cBhvr>
                                      <p:to>
                                        <p:strVal val="visible"/>
                                      </p:to>
                                    </p:set>
                                    <p:animEffect transition="in" filter="diamond(in)">
                                      <p:cBhvr>
                                        <p:cTn id="17" dur="500"/>
                                        <p:tgtEl>
                                          <p:spTgt spid="1673222"/>
                                        </p:tgtEl>
                                      </p:cBhvr>
                                    </p:animEffect>
                                  </p:childTnLst>
                                </p:cTn>
                              </p:par>
                              <p:par>
                                <p:cTn id="18" presetID="8" presetClass="entr" presetSubtype="16" fill="hold" nodeType="withEffect">
                                  <p:stCondLst>
                                    <p:cond delay="0"/>
                                  </p:stCondLst>
                                  <p:childTnLst>
                                    <p:set>
                                      <p:cBhvr>
                                        <p:cTn id="19" dur="1" fill="hold">
                                          <p:stCondLst>
                                            <p:cond delay="0"/>
                                          </p:stCondLst>
                                        </p:cTn>
                                        <p:tgtEl>
                                          <p:spTgt spid="1673226"/>
                                        </p:tgtEl>
                                        <p:attrNameLst>
                                          <p:attrName>style.visibility</p:attrName>
                                        </p:attrNameLst>
                                      </p:cBhvr>
                                      <p:to>
                                        <p:strVal val="visible"/>
                                      </p:to>
                                    </p:set>
                                    <p:animEffect transition="in" filter="diamond(in)">
                                      <p:cBhvr>
                                        <p:cTn id="20" dur="500"/>
                                        <p:tgtEl>
                                          <p:spTgt spid="1673226"/>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1673228"/>
                                        </p:tgtEl>
                                        <p:attrNameLst>
                                          <p:attrName>style.visibility</p:attrName>
                                        </p:attrNameLst>
                                      </p:cBhvr>
                                      <p:to>
                                        <p:strVal val="visible"/>
                                      </p:to>
                                    </p:set>
                                    <p:animEffect transition="in" filter="diamond(in)">
                                      <p:cBhvr>
                                        <p:cTn id="23" dur="500"/>
                                        <p:tgtEl>
                                          <p:spTgt spid="1673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3218" grpId="0" build="p" autoUpdateAnimBg="0"/>
      <p:bldP spid="167322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5266" name="Rectangle 2">
            <a:extLst>
              <a:ext uri="{FF2B5EF4-FFF2-40B4-BE49-F238E27FC236}">
                <a16:creationId xmlns:a16="http://schemas.microsoft.com/office/drawing/2014/main" id="{80CEEEEE-EB19-5245-B356-4D382C42977B}"/>
              </a:ext>
            </a:extLst>
          </p:cNvPr>
          <p:cNvSpPr>
            <a:spLocks noGrp="1" noChangeArrowheads="1"/>
          </p:cNvSpPr>
          <p:nvPr>
            <p:ph idx="1"/>
          </p:nvPr>
        </p:nvSpPr>
        <p:spPr>
          <a:xfrm>
            <a:off x="1676401" y="1776414"/>
            <a:ext cx="8812213" cy="4389437"/>
          </a:xfrm>
        </p:spPr>
        <p:txBody>
          <a:bodyPr/>
          <a:lstStyle/>
          <a:p>
            <a:pPr marL="176213" indent="0">
              <a:lnSpc>
                <a:spcPct val="80000"/>
              </a:lnSpc>
              <a:buNone/>
            </a:pPr>
            <a:r>
              <a:rPr lang="tr-TR" altLang="tr-TR" sz="2000" b="1"/>
              <a:t>Kısım C: İmalat</a:t>
            </a:r>
            <a:endParaRPr lang="tr-TR" altLang="tr-TR" sz="2000"/>
          </a:p>
          <a:p>
            <a:pPr marL="176213" indent="0" algn="just">
              <a:lnSpc>
                <a:spcPct val="80000"/>
              </a:lnSpc>
              <a:buNone/>
            </a:pPr>
            <a:endParaRPr lang="tr-TR" altLang="tr-TR" sz="2000"/>
          </a:p>
          <a:p>
            <a:pPr marL="176213" indent="0" algn="just">
              <a:lnSpc>
                <a:spcPct val="80000"/>
              </a:lnSpc>
            </a:pPr>
            <a:r>
              <a:rPr lang="tr-TR" altLang="tr-TR" sz="1400"/>
              <a:t>İmalat Nedir?</a:t>
            </a:r>
          </a:p>
          <a:p>
            <a:pPr marL="176213" indent="0" algn="just">
              <a:lnSpc>
                <a:spcPct val="80000"/>
              </a:lnSpc>
              <a:buNone/>
            </a:pPr>
            <a:r>
              <a:rPr lang="tr-TR" altLang="tr-TR" sz="1400"/>
              <a:t>	İmalat, maddelerin, malzemelerin veya bileşenlerin fiziksel ve/veya kimyasal işlemler sonucunda yapısının değiştirilerek </a:t>
            </a:r>
            <a:r>
              <a:rPr lang="tr-TR" altLang="tr-TR" sz="1400" u="sng">
                <a:solidFill>
                  <a:srgbClr val="CC3300"/>
                </a:solidFill>
              </a:rPr>
              <a:t>yeni ürünlere</a:t>
            </a:r>
            <a:r>
              <a:rPr lang="tr-TR" altLang="tr-TR" sz="1400"/>
              <a:t> dönüşümüne denir.</a:t>
            </a:r>
          </a:p>
          <a:p>
            <a:pPr marL="1181100" lvl="1" indent="-368300" algn="just">
              <a:lnSpc>
                <a:spcPct val="80000"/>
              </a:lnSpc>
            </a:pPr>
            <a:endParaRPr lang="tr-TR" altLang="tr-TR" sz="1400"/>
          </a:p>
          <a:p>
            <a:pPr marL="1181100" lvl="1" indent="-368300" algn="just">
              <a:lnSpc>
                <a:spcPct val="80000"/>
              </a:lnSpc>
            </a:pPr>
            <a:r>
              <a:rPr lang="tr-TR" altLang="tr-TR" sz="1400"/>
              <a:t>Üretim: Ürün ile sonuçlanan faaliyettir. (örneğin, hazır yemeklerin imalatı)</a:t>
            </a:r>
          </a:p>
          <a:p>
            <a:pPr marL="1181100" lvl="1" indent="-368300" algn="just">
              <a:lnSpc>
                <a:spcPct val="80000"/>
              </a:lnSpc>
            </a:pPr>
            <a:endParaRPr lang="tr-TR" altLang="tr-TR" sz="1400"/>
          </a:p>
          <a:p>
            <a:pPr marL="1181100" lvl="1" indent="-368300" algn="just">
              <a:lnSpc>
                <a:spcPct val="80000"/>
              </a:lnSpc>
            </a:pPr>
            <a:r>
              <a:rPr lang="tr-TR" altLang="tr-TR" sz="1400"/>
              <a:t>Sanayi hizmetleri: bir ücret veya sözleşme temelinde başkalarına ait ürünlerin, imalat sürecinin bir parçası olarak işlenmesi, endüstriyel makine ve ekipmanların tamir ve bakımı ile kurulum işlerini içermektedir. </a:t>
            </a:r>
          </a:p>
          <a:p>
            <a:pPr marL="1181100" lvl="1" indent="-368300" algn="just">
              <a:lnSpc>
                <a:spcPct val="80000"/>
              </a:lnSpc>
            </a:pPr>
            <a:endParaRPr lang="tr-TR" altLang="tr-TR" sz="1400"/>
          </a:p>
          <a:p>
            <a:pPr marL="1589088" lvl="2" algn="just">
              <a:lnSpc>
                <a:spcPct val="80000"/>
              </a:lnSpc>
            </a:pPr>
            <a:r>
              <a:rPr lang="tr-TR" altLang="tr-TR" sz="1200"/>
              <a:t>Bakım ve onarım (Grup  33.1 "Fabrikasyon metal ürünlerin, makinelerin ve donanımların onarımı“)</a:t>
            </a:r>
          </a:p>
          <a:p>
            <a:pPr marL="1589088" lvl="2" algn="just">
              <a:lnSpc>
                <a:spcPct val="80000"/>
              </a:lnSpc>
            </a:pPr>
            <a:r>
              <a:rPr lang="tr-TR" altLang="tr-TR" sz="1200"/>
              <a:t>Kurulum (Grup 33.2 “Sanayi makine ve ekipmanlarının kurulumu”)</a:t>
            </a:r>
          </a:p>
          <a:p>
            <a:pPr marL="1181100" lvl="1" indent="-368300">
              <a:lnSpc>
                <a:spcPct val="80000"/>
              </a:lnSpc>
              <a:buNone/>
            </a:pPr>
            <a:endParaRPr lang="tr-TR" altLang="tr-TR" sz="1400"/>
          </a:p>
          <a:p>
            <a:pPr marL="1181100" lvl="1" indent="-368300">
              <a:lnSpc>
                <a:spcPct val="80000"/>
              </a:lnSpc>
              <a:buFont typeface="Wingdings" pitchFamily="2" charset="2"/>
              <a:buChar char="v"/>
            </a:pPr>
            <a:r>
              <a:rPr lang="tr-TR" altLang="tr-TR" sz="1400" b="1"/>
              <a:t>Bakım ve Onarımla ilgili aşağıdaki faaliyetler “İMALAT’IN KAPSAMI DIŞINDADIR” 	</a:t>
            </a:r>
          </a:p>
          <a:p>
            <a:pPr marL="1589088" lvl="2">
              <a:lnSpc>
                <a:spcPct val="80000"/>
              </a:lnSpc>
            </a:pPr>
            <a:r>
              <a:rPr lang="tr-TR" altLang="tr-TR" sz="1200"/>
              <a:t>Grup  45.2 "Motorlu taşıtların bakım ve onarımı“ (Kısım G)</a:t>
            </a:r>
          </a:p>
          <a:p>
            <a:pPr marL="1589088" lvl="2">
              <a:lnSpc>
                <a:spcPct val="80000"/>
              </a:lnSpc>
            </a:pPr>
            <a:r>
              <a:rPr lang="tr-TR" altLang="tr-TR" sz="1200"/>
              <a:t>Bölüm  95 "Bilgisayarların ve kişisel ve ev eşyalarının onarımı" (Kısım S).</a:t>
            </a:r>
          </a:p>
          <a:p>
            <a:pPr marL="1181100" lvl="1" indent="-368300" algn="just">
              <a:lnSpc>
                <a:spcPct val="80000"/>
              </a:lnSpc>
            </a:pPr>
            <a:endParaRPr lang="tr-TR" altLang="tr-TR"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5266">
                                            <p:txEl>
                                              <p:pRg st="0" end="0"/>
                                            </p:txEl>
                                          </p:spTgt>
                                        </p:tgtEl>
                                        <p:attrNameLst>
                                          <p:attrName>style.visibility</p:attrName>
                                        </p:attrNameLst>
                                      </p:cBhvr>
                                      <p:to>
                                        <p:strVal val="visible"/>
                                      </p:to>
                                    </p:set>
                                    <p:anim calcmode="lin" valueType="num">
                                      <p:cBhvr additive="base">
                                        <p:cTn id="7" dur="500" fill="hold"/>
                                        <p:tgtEl>
                                          <p:spTgt spid="167526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526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5266">
                                            <p:txEl>
                                              <p:pRg st="2" end="2"/>
                                            </p:txEl>
                                          </p:spTgt>
                                        </p:tgtEl>
                                        <p:attrNameLst>
                                          <p:attrName>style.visibility</p:attrName>
                                        </p:attrNameLst>
                                      </p:cBhvr>
                                      <p:to>
                                        <p:strVal val="visible"/>
                                      </p:to>
                                    </p:set>
                                    <p:anim calcmode="lin" valueType="num">
                                      <p:cBhvr additive="base">
                                        <p:cTn id="13" dur="500" fill="hold"/>
                                        <p:tgtEl>
                                          <p:spTgt spid="167526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526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5266">
                                            <p:txEl>
                                              <p:pRg st="3" end="3"/>
                                            </p:txEl>
                                          </p:spTgt>
                                        </p:tgtEl>
                                        <p:attrNameLst>
                                          <p:attrName>style.visibility</p:attrName>
                                        </p:attrNameLst>
                                      </p:cBhvr>
                                      <p:to>
                                        <p:strVal val="visible"/>
                                      </p:to>
                                    </p:set>
                                    <p:anim calcmode="lin" valueType="num">
                                      <p:cBhvr additive="base">
                                        <p:cTn id="19" dur="500" fill="hold"/>
                                        <p:tgtEl>
                                          <p:spTgt spid="167526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75266">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75266">
                                            <p:txEl>
                                              <p:pRg st="5" end="5"/>
                                            </p:txEl>
                                          </p:spTgt>
                                        </p:tgtEl>
                                        <p:attrNameLst>
                                          <p:attrName>style.visibility</p:attrName>
                                        </p:attrNameLst>
                                      </p:cBhvr>
                                      <p:to>
                                        <p:strVal val="visible"/>
                                      </p:to>
                                    </p:set>
                                    <p:anim calcmode="lin" valueType="num">
                                      <p:cBhvr additive="base">
                                        <p:cTn id="23" dur="500" fill="hold"/>
                                        <p:tgtEl>
                                          <p:spTgt spid="1675266">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75266">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75266">
                                            <p:txEl>
                                              <p:pRg st="7" end="7"/>
                                            </p:txEl>
                                          </p:spTgt>
                                        </p:tgtEl>
                                        <p:attrNameLst>
                                          <p:attrName>style.visibility</p:attrName>
                                        </p:attrNameLst>
                                      </p:cBhvr>
                                      <p:to>
                                        <p:strVal val="visible"/>
                                      </p:to>
                                    </p:set>
                                    <p:anim calcmode="lin" valueType="num">
                                      <p:cBhvr additive="base">
                                        <p:cTn id="27" dur="500" fill="hold"/>
                                        <p:tgtEl>
                                          <p:spTgt spid="1675266">
                                            <p:txEl>
                                              <p:pRg st="7" end="7"/>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75266">
                                            <p:txEl>
                                              <p:pRg st="7" end="7"/>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75266">
                                            <p:txEl>
                                              <p:pRg st="9" end="9"/>
                                            </p:txEl>
                                          </p:spTgt>
                                        </p:tgtEl>
                                        <p:attrNameLst>
                                          <p:attrName>style.visibility</p:attrName>
                                        </p:attrNameLst>
                                      </p:cBhvr>
                                      <p:to>
                                        <p:strVal val="visible"/>
                                      </p:to>
                                    </p:set>
                                    <p:anim calcmode="lin" valueType="num">
                                      <p:cBhvr additive="base">
                                        <p:cTn id="31" dur="500" fill="hold"/>
                                        <p:tgtEl>
                                          <p:spTgt spid="1675266">
                                            <p:txEl>
                                              <p:pRg st="9" end="9"/>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75266">
                                            <p:txEl>
                                              <p:pRg st="9" end="9"/>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675266">
                                            <p:txEl>
                                              <p:pRg st="10" end="10"/>
                                            </p:txEl>
                                          </p:spTgt>
                                        </p:tgtEl>
                                        <p:attrNameLst>
                                          <p:attrName>style.visibility</p:attrName>
                                        </p:attrNameLst>
                                      </p:cBhvr>
                                      <p:to>
                                        <p:strVal val="visible"/>
                                      </p:to>
                                    </p:set>
                                    <p:anim calcmode="lin" valueType="num">
                                      <p:cBhvr additive="base">
                                        <p:cTn id="35" dur="500" fill="hold"/>
                                        <p:tgtEl>
                                          <p:spTgt spid="1675266">
                                            <p:txEl>
                                              <p:pRg st="10" end="1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675266">
                                            <p:txEl>
                                              <p:pRg st="10" end="1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75266">
                                            <p:txEl>
                                              <p:pRg st="12" end="12"/>
                                            </p:txEl>
                                          </p:spTgt>
                                        </p:tgtEl>
                                        <p:attrNameLst>
                                          <p:attrName>style.visibility</p:attrName>
                                        </p:attrNameLst>
                                      </p:cBhvr>
                                      <p:to>
                                        <p:strVal val="visible"/>
                                      </p:to>
                                    </p:set>
                                    <p:anim calcmode="lin" valueType="num">
                                      <p:cBhvr additive="base">
                                        <p:cTn id="39" dur="500" fill="hold"/>
                                        <p:tgtEl>
                                          <p:spTgt spid="1675266">
                                            <p:txEl>
                                              <p:pRg st="12" end="12"/>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675266">
                                            <p:txEl>
                                              <p:pRg st="12" end="12"/>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75266">
                                            <p:txEl>
                                              <p:pRg st="13" end="13"/>
                                            </p:txEl>
                                          </p:spTgt>
                                        </p:tgtEl>
                                        <p:attrNameLst>
                                          <p:attrName>style.visibility</p:attrName>
                                        </p:attrNameLst>
                                      </p:cBhvr>
                                      <p:to>
                                        <p:strVal val="visible"/>
                                      </p:to>
                                    </p:set>
                                    <p:anim calcmode="lin" valueType="num">
                                      <p:cBhvr additive="base">
                                        <p:cTn id="43" dur="500" fill="hold"/>
                                        <p:tgtEl>
                                          <p:spTgt spid="1675266">
                                            <p:txEl>
                                              <p:pRg st="13" end="1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75266">
                                            <p:txEl>
                                              <p:pRg st="13" end="13"/>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675266">
                                            <p:txEl>
                                              <p:pRg st="14" end="14"/>
                                            </p:txEl>
                                          </p:spTgt>
                                        </p:tgtEl>
                                        <p:attrNameLst>
                                          <p:attrName>style.visibility</p:attrName>
                                        </p:attrNameLst>
                                      </p:cBhvr>
                                      <p:to>
                                        <p:strVal val="visible"/>
                                      </p:to>
                                    </p:set>
                                    <p:anim calcmode="lin" valueType="num">
                                      <p:cBhvr additive="base">
                                        <p:cTn id="47" dur="500" fill="hold"/>
                                        <p:tgtEl>
                                          <p:spTgt spid="1675266">
                                            <p:txEl>
                                              <p:pRg st="14" end="14"/>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675266">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5266"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6354" name="Rectangle 2">
            <a:extLst>
              <a:ext uri="{FF2B5EF4-FFF2-40B4-BE49-F238E27FC236}">
                <a16:creationId xmlns:a16="http://schemas.microsoft.com/office/drawing/2014/main" id="{C643FC9C-2F53-6A4A-8BCE-12C58CDF2115}"/>
              </a:ext>
            </a:extLst>
          </p:cNvPr>
          <p:cNvSpPr>
            <a:spLocks noGrp="1" noChangeArrowheads="1"/>
          </p:cNvSpPr>
          <p:nvPr>
            <p:ph type="body" sz="half" idx="1"/>
          </p:nvPr>
        </p:nvSpPr>
        <p:spPr>
          <a:xfrm>
            <a:off x="1981200" y="1773239"/>
            <a:ext cx="8686800" cy="708025"/>
          </a:xfrm>
        </p:spPr>
        <p:txBody>
          <a:bodyPr/>
          <a:lstStyle/>
          <a:p>
            <a:pPr marL="176213" indent="0">
              <a:buNone/>
            </a:pPr>
            <a:r>
              <a:rPr lang="tr-TR" altLang="tr-TR" sz="1800" b="1"/>
              <a:t>Kısım E: Su temini; kanalizasyon, atık yönetimi ve iyileştirme faaliyetleri</a:t>
            </a:r>
            <a:endParaRPr lang="tr-TR" altLang="tr-TR" sz="1800"/>
          </a:p>
          <a:p>
            <a:pPr marL="176213" indent="0" algn="just">
              <a:buNone/>
            </a:pPr>
            <a:endParaRPr lang="tr-TR" altLang="tr-TR" sz="1800"/>
          </a:p>
        </p:txBody>
      </p:sp>
      <p:graphicFrame>
        <p:nvGraphicFramePr>
          <p:cNvPr id="1636470" name="Group 118">
            <a:extLst>
              <a:ext uri="{FF2B5EF4-FFF2-40B4-BE49-F238E27FC236}">
                <a16:creationId xmlns:a16="http://schemas.microsoft.com/office/drawing/2014/main" id="{A61DBE72-844D-F54C-A580-71548DE5EA7F}"/>
              </a:ext>
            </a:extLst>
          </p:cNvPr>
          <p:cNvGraphicFramePr>
            <a:graphicFrameLocks noGrp="1"/>
          </p:cNvGraphicFramePr>
          <p:nvPr>
            <p:ph sz="half" idx="2"/>
          </p:nvPr>
        </p:nvGraphicFramePr>
        <p:xfrm>
          <a:off x="2208213" y="2349501"/>
          <a:ext cx="7848600" cy="3360741"/>
        </p:xfrm>
        <a:graphic>
          <a:graphicData uri="http://schemas.openxmlformats.org/drawingml/2006/table">
            <a:tbl>
              <a:tblPr/>
              <a:tblGrid>
                <a:gridCol w="719137">
                  <a:extLst>
                    <a:ext uri="{9D8B030D-6E8A-4147-A177-3AD203B41FA5}">
                      <a16:colId xmlns:a16="http://schemas.microsoft.com/office/drawing/2014/main" val="20000"/>
                    </a:ext>
                  </a:extLst>
                </a:gridCol>
                <a:gridCol w="7129463">
                  <a:extLst>
                    <a:ext uri="{9D8B030D-6E8A-4147-A177-3AD203B41FA5}">
                      <a16:colId xmlns:a16="http://schemas.microsoft.com/office/drawing/2014/main" val="20001"/>
                    </a:ext>
                  </a:extLst>
                </a:gridCol>
              </a:tblGrid>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36.00</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Suyun toplanması, arıtılması ve dağıtılması</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37.00</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Kanalizasyon</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38.11</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Tehlikesiz atıkların toplanması</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38.12</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Tehlikeli atıkların toplanması</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4650">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38.21</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Tehlikesiz atıkların ıslahı ve bertaraf edilmesi</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2425">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38.22</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Tehlikeli atıkların ıslahı ve bertaraf edilmesi</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38.31</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Hurdaların parçalara ayrılması</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38.32</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Tasnif edilmiş materyallerin geri kazanımı</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6238">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39.00</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t"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Arial" charset="0"/>
                          <a:cs typeface="Arial" charset="0"/>
                        </a:rPr>
                        <a:t>İyileştirme faaliyetleri ve diğer atık yönetimi hizmetleri</a:t>
                      </a:r>
                      <a:endParaRPr kumimoji="0" lang="tr-TR"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39" name="5 Slayt Numarası Yer Tutucusu">
            <a:extLst>
              <a:ext uri="{FF2B5EF4-FFF2-40B4-BE49-F238E27FC236}">
                <a16:creationId xmlns:a16="http://schemas.microsoft.com/office/drawing/2014/main" id="{A7EBCBA2-1F02-F44D-B271-6A548A73F64A}"/>
              </a:ext>
            </a:extLst>
          </p:cNvPr>
          <p:cNvSpPr>
            <a:spLocks noGrp="1"/>
          </p:cNvSpPr>
          <p:nvPr>
            <p:ph type="sldNum" sz="quarter" idx="11"/>
          </p:nvPr>
        </p:nvSpPr>
        <p:spPr/>
        <p:txBody>
          <a:bodyPr/>
          <a:lstStyle/>
          <a:p>
            <a:pPr>
              <a:defRPr/>
            </a:pPr>
            <a:fld id="{EB5C0773-25C1-B348-848D-B848644B2DCC}" type="slidenum">
              <a:rPr lang="tr-TR">
                <a:ln>
                  <a:solidFill>
                    <a:srgbClr val="AB2328"/>
                  </a:solidFill>
                </a:ln>
                <a:latin typeface="Arial" charset="0"/>
                <a:cs typeface="+mn-cs"/>
              </a:rPr>
              <a:pPr>
                <a:defRPr/>
              </a:pPr>
              <a:t>23</a:t>
            </a:fld>
            <a:endParaRPr lang="tr-TR">
              <a:ln>
                <a:solidFill>
                  <a:srgbClr val="AB2328"/>
                </a:solidFill>
              </a:ln>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6354">
                                            <p:txEl>
                                              <p:pRg st="0" end="0"/>
                                            </p:txEl>
                                          </p:spTgt>
                                        </p:tgtEl>
                                        <p:attrNameLst>
                                          <p:attrName>style.visibility</p:attrName>
                                        </p:attrNameLst>
                                      </p:cBhvr>
                                      <p:to>
                                        <p:strVal val="visible"/>
                                      </p:to>
                                    </p:set>
                                    <p:anim calcmode="lin" valueType="num">
                                      <p:cBhvr additive="base">
                                        <p:cTn id="7" dur="500" fill="hold"/>
                                        <p:tgtEl>
                                          <p:spTgt spid="163635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635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36470"/>
                                        </p:tgtEl>
                                        <p:attrNameLst>
                                          <p:attrName>style.visibility</p:attrName>
                                        </p:attrNameLst>
                                      </p:cBhvr>
                                      <p:to>
                                        <p:strVal val="visible"/>
                                      </p:to>
                                    </p:set>
                                    <p:anim calcmode="lin" valueType="num">
                                      <p:cBhvr additive="base">
                                        <p:cTn id="13" dur="500" fill="hold"/>
                                        <p:tgtEl>
                                          <p:spTgt spid="1636470"/>
                                        </p:tgtEl>
                                        <p:attrNameLst>
                                          <p:attrName>ppt_x</p:attrName>
                                        </p:attrNameLst>
                                      </p:cBhvr>
                                      <p:tavLst>
                                        <p:tav tm="0">
                                          <p:val>
                                            <p:strVal val="0-#ppt_w/2"/>
                                          </p:val>
                                        </p:tav>
                                        <p:tav tm="100000">
                                          <p:val>
                                            <p:strVal val="#ppt_x"/>
                                          </p:val>
                                        </p:tav>
                                      </p:tavLst>
                                    </p:anim>
                                    <p:anim calcmode="lin" valueType="num">
                                      <p:cBhvr additive="base">
                                        <p:cTn id="14" dur="500" fill="hold"/>
                                        <p:tgtEl>
                                          <p:spTgt spid="16364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6354"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278DB53-E613-4842-A12C-B3E77BC0F979}"/>
              </a:ext>
            </a:extLst>
          </p:cNvPr>
          <p:cNvSpPr>
            <a:spLocks noGrp="1" noChangeArrowheads="1"/>
          </p:cNvSpPr>
          <p:nvPr>
            <p:ph type="body" idx="4294967295"/>
          </p:nvPr>
        </p:nvSpPr>
        <p:spPr>
          <a:xfrm>
            <a:off x="1524001" y="1844675"/>
            <a:ext cx="8812213" cy="4464050"/>
          </a:xfrm>
        </p:spPr>
        <p:txBody>
          <a:bodyPr>
            <a:normAutofit lnSpcReduction="10000"/>
          </a:bodyPr>
          <a:lstStyle/>
          <a:p>
            <a:pPr marL="176213" indent="0" algn="just">
              <a:lnSpc>
                <a:spcPct val="80000"/>
              </a:lnSpc>
              <a:buNone/>
            </a:pPr>
            <a:r>
              <a:rPr lang="tr-TR" altLang="tr-TR" sz="2000" b="1"/>
              <a:t>Kısım G</a:t>
            </a:r>
          </a:p>
          <a:p>
            <a:pPr marL="176213" indent="0" algn="just">
              <a:lnSpc>
                <a:spcPct val="80000"/>
              </a:lnSpc>
              <a:buNone/>
            </a:pPr>
            <a:endParaRPr lang="tr-TR" altLang="tr-TR" sz="2000" b="1"/>
          </a:p>
          <a:p>
            <a:pPr marL="1181100" lvl="1" algn="just">
              <a:lnSpc>
                <a:spcPct val="80000"/>
              </a:lnSpc>
            </a:pPr>
            <a:r>
              <a:rPr lang="tr-TR" altLang="tr-TR" sz="1600"/>
              <a:t>Mağazalarda ve mağaza dışında yerlerde toptan ve perakende ticaret</a:t>
            </a:r>
          </a:p>
          <a:p>
            <a:pPr marL="1181100" lvl="1" algn="just">
              <a:lnSpc>
                <a:spcPct val="80000"/>
              </a:lnSpc>
              <a:buNone/>
            </a:pPr>
            <a:r>
              <a:rPr lang="tr-TR" altLang="tr-TR" sz="1600"/>
              <a:t> </a:t>
            </a:r>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pPr>
            <a:r>
              <a:rPr lang="tr-TR" altLang="tr-TR" sz="1600"/>
              <a:t>Motorlu taşıtların ve motosikletlerin bakım ve onarımı</a:t>
            </a:r>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None/>
            </a:pPr>
            <a:endParaRPr lang="tr-TR" altLang="tr-TR" sz="1600"/>
          </a:p>
          <a:p>
            <a:pPr marL="1181100" lvl="1" algn="just">
              <a:lnSpc>
                <a:spcPct val="80000"/>
              </a:lnSpc>
              <a:buFont typeface="Wingdings" pitchFamily="2" charset="2"/>
              <a:buChar char="Ø"/>
            </a:pPr>
            <a:r>
              <a:rPr lang="tr-TR" altLang="tr-TR" sz="1800" b="1"/>
              <a:t>Kapsanmayanlar</a:t>
            </a:r>
          </a:p>
          <a:p>
            <a:pPr marL="1181100" lvl="1" algn="just">
              <a:lnSpc>
                <a:spcPct val="80000"/>
              </a:lnSpc>
              <a:buFont typeface="Arial" panose="020B0604020202020204" pitchFamily="34" charset="0"/>
              <a:buChar char="•"/>
            </a:pPr>
            <a:r>
              <a:rPr lang="tr-TR" altLang="tr-TR" sz="1600"/>
              <a:t>Üretim veya yetiştiricilikten yapılan satışlar</a:t>
            </a:r>
          </a:p>
        </p:txBody>
      </p:sp>
      <p:pic>
        <p:nvPicPr>
          <p:cNvPr id="1680391" name="Picture 7" descr="ANd9GcRqtanCKKBjNOmNRuwk9cLiz1wIq0SUKz0wEtLSAZ8H9qprF_d2Gw">
            <a:extLst>
              <a:ext uri="{FF2B5EF4-FFF2-40B4-BE49-F238E27FC236}">
                <a16:creationId xmlns:a16="http://schemas.microsoft.com/office/drawing/2014/main" id="{2B113FB6-675B-104F-96B8-AD4ACA92D4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0589" y="2781301"/>
            <a:ext cx="151288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80392" name="Object 8">
            <a:extLst>
              <a:ext uri="{FF2B5EF4-FFF2-40B4-BE49-F238E27FC236}">
                <a16:creationId xmlns:a16="http://schemas.microsoft.com/office/drawing/2014/main" id="{6CD4929C-68C0-5640-A06E-51A18210DCBC}"/>
              </a:ext>
            </a:extLst>
          </p:cNvPr>
          <p:cNvGraphicFramePr>
            <a:graphicFrameLocks noChangeAspect="1"/>
          </p:cNvGraphicFramePr>
          <p:nvPr/>
        </p:nvGraphicFramePr>
        <p:xfrm>
          <a:off x="5448301" y="2781300"/>
          <a:ext cx="1871663" cy="1239838"/>
        </p:xfrm>
        <a:graphic>
          <a:graphicData uri="http://schemas.openxmlformats.org/presentationml/2006/ole">
            <mc:AlternateContent xmlns:mc="http://schemas.openxmlformats.org/markup-compatibility/2006">
              <mc:Choice xmlns:v="urn:schemas-microsoft-com:vml" Requires="v">
                <p:oleObj spid="_x0000_s565249" name="Bitmap Image" r:id="rId5" imgW="1974850" imgH="965200" progId="PBrush">
                  <p:embed/>
                </p:oleObj>
              </mc:Choice>
              <mc:Fallback>
                <p:oleObj name="Bitmap Image" r:id="rId5" imgW="1974850" imgH="965200" progId="PBrush">
                  <p:embed/>
                  <p:pic>
                    <p:nvPicPr>
                      <p:cNvPr id="1680392" name="Object 8">
                        <a:extLst>
                          <a:ext uri="{FF2B5EF4-FFF2-40B4-BE49-F238E27FC236}">
                            <a16:creationId xmlns:a16="http://schemas.microsoft.com/office/drawing/2014/main" id="{6CD4929C-68C0-5640-A06E-51A18210DC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8301" y="2781300"/>
                        <a:ext cx="187166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9" name="AutoShape 9" descr="Z">
            <a:extLst>
              <a:ext uri="{FF2B5EF4-FFF2-40B4-BE49-F238E27FC236}">
                <a16:creationId xmlns:a16="http://schemas.microsoft.com/office/drawing/2014/main" id="{B948BF3E-F408-2841-9F3A-6D7714F0D542}"/>
              </a:ext>
            </a:extLst>
          </p:cNvPr>
          <p:cNvSpPr>
            <a:spLocks noChangeAspect="1" noChangeArrowheads="1"/>
          </p:cNvSpPr>
          <p:nvPr/>
        </p:nvSpPr>
        <p:spPr bwMode="auto">
          <a:xfrm>
            <a:off x="5334000" y="28575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8200" name="AutoShape 10" descr="Z">
            <a:extLst>
              <a:ext uri="{FF2B5EF4-FFF2-40B4-BE49-F238E27FC236}">
                <a16:creationId xmlns:a16="http://schemas.microsoft.com/office/drawing/2014/main" id="{729C3D63-6D09-6045-A2B2-471D24592B37}"/>
              </a:ext>
            </a:extLst>
          </p:cNvPr>
          <p:cNvSpPr>
            <a:spLocks noChangeAspect="1" noChangeArrowheads="1"/>
          </p:cNvSpPr>
          <p:nvPr/>
        </p:nvSpPr>
        <p:spPr bwMode="auto">
          <a:xfrm>
            <a:off x="5334000" y="28575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8201" name="AutoShape 11" descr="Z">
            <a:extLst>
              <a:ext uri="{FF2B5EF4-FFF2-40B4-BE49-F238E27FC236}">
                <a16:creationId xmlns:a16="http://schemas.microsoft.com/office/drawing/2014/main" id="{9AE5C5B5-FD71-0D45-B54F-C944B1D06B97}"/>
              </a:ext>
            </a:extLst>
          </p:cNvPr>
          <p:cNvSpPr>
            <a:spLocks noChangeAspect="1" noChangeArrowheads="1"/>
          </p:cNvSpPr>
          <p:nvPr/>
        </p:nvSpPr>
        <p:spPr bwMode="auto">
          <a:xfrm>
            <a:off x="5334000" y="28575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pic>
        <p:nvPicPr>
          <p:cNvPr id="1680397" name="Picture 13" descr="ANd9GcQHxd-6NFj5o2GiqID-O6W9pql98KT4IYzYxSkfZS4mecBoBvd-SQ">
            <a:extLst>
              <a:ext uri="{FF2B5EF4-FFF2-40B4-BE49-F238E27FC236}">
                <a16:creationId xmlns:a16="http://schemas.microsoft.com/office/drawing/2014/main" id="{4C6F7926-191E-DF4D-9FF7-833458F081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8888" y="2708276"/>
            <a:ext cx="135096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0401" name="Picture 17">
            <a:extLst>
              <a:ext uri="{FF2B5EF4-FFF2-40B4-BE49-F238E27FC236}">
                <a16:creationId xmlns:a16="http://schemas.microsoft.com/office/drawing/2014/main" id="{33EBA893-4DD1-5B46-8A34-761B5B64F8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1901" y="4437063"/>
            <a:ext cx="122396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0403" name="Picture 19">
            <a:extLst>
              <a:ext uri="{FF2B5EF4-FFF2-40B4-BE49-F238E27FC236}">
                <a16:creationId xmlns:a16="http://schemas.microsoft.com/office/drawing/2014/main" id="{D3390CDF-3C43-4543-B8A8-9560B6FDB3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1676" y="4365626"/>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blinds(horizontal)">
                                      <p:cBhvr>
                                        <p:cTn id="7" dur="500"/>
                                        <p:tgtEl>
                                          <p:spTgt spid="204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0482">
                                            <p:txEl>
                                              <p:pRg st="2" end="2"/>
                                            </p:txEl>
                                          </p:spTgt>
                                        </p:tgtEl>
                                        <p:attrNameLst>
                                          <p:attrName>style.visibility</p:attrName>
                                        </p:attrNameLst>
                                      </p:cBhvr>
                                      <p:to>
                                        <p:strVal val="visible"/>
                                      </p:to>
                                    </p:set>
                                    <p:animEffect transition="in" filter="diamond(in)">
                                      <p:cBhvr>
                                        <p:cTn id="12" dur="500"/>
                                        <p:tgtEl>
                                          <p:spTgt spid="20482">
                                            <p:txEl>
                                              <p:pRg st="2" end="2"/>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1680391"/>
                                        </p:tgtEl>
                                        <p:attrNameLst>
                                          <p:attrName>style.visibility</p:attrName>
                                        </p:attrNameLst>
                                      </p:cBhvr>
                                      <p:to>
                                        <p:strVal val="visible"/>
                                      </p:to>
                                    </p:set>
                                    <p:animEffect transition="in" filter="diamond(in)">
                                      <p:cBhvr>
                                        <p:cTn id="15" dur="500"/>
                                        <p:tgtEl>
                                          <p:spTgt spid="1680391"/>
                                        </p:tgtEl>
                                      </p:cBhvr>
                                    </p:animEffect>
                                  </p:childTnLst>
                                </p:cTn>
                              </p:par>
                              <p:par>
                                <p:cTn id="16" presetID="8" presetClass="entr" presetSubtype="16" fill="hold" nodeType="withEffect">
                                  <p:stCondLst>
                                    <p:cond delay="0"/>
                                  </p:stCondLst>
                                  <p:childTnLst>
                                    <p:set>
                                      <p:cBhvr>
                                        <p:cTn id="17" dur="1" fill="hold">
                                          <p:stCondLst>
                                            <p:cond delay="0"/>
                                          </p:stCondLst>
                                        </p:cTn>
                                        <p:tgtEl>
                                          <p:spTgt spid="1680392"/>
                                        </p:tgtEl>
                                        <p:attrNameLst>
                                          <p:attrName>style.visibility</p:attrName>
                                        </p:attrNameLst>
                                      </p:cBhvr>
                                      <p:to>
                                        <p:strVal val="visible"/>
                                      </p:to>
                                    </p:set>
                                    <p:animEffect transition="in" filter="diamond(in)">
                                      <p:cBhvr>
                                        <p:cTn id="18" dur="500"/>
                                        <p:tgtEl>
                                          <p:spTgt spid="1680392"/>
                                        </p:tgtEl>
                                      </p:cBhvr>
                                    </p:animEffect>
                                  </p:childTnLst>
                                </p:cTn>
                              </p:par>
                              <p:par>
                                <p:cTn id="19" presetID="8" presetClass="entr" presetSubtype="16" fill="hold" nodeType="withEffect">
                                  <p:stCondLst>
                                    <p:cond delay="0"/>
                                  </p:stCondLst>
                                  <p:childTnLst>
                                    <p:set>
                                      <p:cBhvr>
                                        <p:cTn id="20" dur="1" fill="hold">
                                          <p:stCondLst>
                                            <p:cond delay="0"/>
                                          </p:stCondLst>
                                        </p:cTn>
                                        <p:tgtEl>
                                          <p:spTgt spid="1680397"/>
                                        </p:tgtEl>
                                        <p:attrNameLst>
                                          <p:attrName>style.visibility</p:attrName>
                                        </p:attrNameLst>
                                      </p:cBhvr>
                                      <p:to>
                                        <p:strVal val="visible"/>
                                      </p:to>
                                    </p:set>
                                    <p:animEffect transition="in" filter="diamond(in)">
                                      <p:cBhvr>
                                        <p:cTn id="21" dur="500"/>
                                        <p:tgtEl>
                                          <p:spTgt spid="168039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8" presetClass="entr" presetSubtype="16" fill="hold" nodeType="clickEffect">
                                  <p:stCondLst>
                                    <p:cond delay="0"/>
                                  </p:stCondLst>
                                  <p:childTnLst>
                                    <p:set>
                                      <p:cBhvr>
                                        <p:cTn id="25" dur="1" fill="hold">
                                          <p:stCondLst>
                                            <p:cond delay="0"/>
                                          </p:stCondLst>
                                        </p:cTn>
                                        <p:tgtEl>
                                          <p:spTgt spid="20482">
                                            <p:txEl>
                                              <p:pRg st="9" end="9"/>
                                            </p:txEl>
                                          </p:spTgt>
                                        </p:tgtEl>
                                        <p:attrNameLst>
                                          <p:attrName>style.visibility</p:attrName>
                                        </p:attrNameLst>
                                      </p:cBhvr>
                                      <p:to>
                                        <p:strVal val="visible"/>
                                      </p:to>
                                    </p:set>
                                    <p:animEffect transition="in" filter="diamond(in)">
                                      <p:cBhvr>
                                        <p:cTn id="26" dur="500"/>
                                        <p:tgtEl>
                                          <p:spTgt spid="20482">
                                            <p:txEl>
                                              <p:pRg st="9" end="9"/>
                                            </p:txEl>
                                          </p:spTgt>
                                        </p:tgtEl>
                                      </p:cBhvr>
                                    </p:animEffect>
                                  </p:childTnLst>
                                </p:cTn>
                              </p:par>
                              <p:par>
                                <p:cTn id="27" presetID="8" presetClass="entr" presetSubtype="16" fill="hold" nodeType="withEffect">
                                  <p:stCondLst>
                                    <p:cond delay="0"/>
                                  </p:stCondLst>
                                  <p:childTnLst>
                                    <p:set>
                                      <p:cBhvr>
                                        <p:cTn id="28" dur="1" fill="hold">
                                          <p:stCondLst>
                                            <p:cond delay="0"/>
                                          </p:stCondLst>
                                        </p:cTn>
                                        <p:tgtEl>
                                          <p:spTgt spid="1680401"/>
                                        </p:tgtEl>
                                        <p:attrNameLst>
                                          <p:attrName>style.visibility</p:attrName>
                                        </p:attrNameLst>
                                      </p:cBhvr>
                                      <p:to>
                                        <p:strVal val="visible"/>
                                      </p:to>
                                    </p:set>
                                    <p:animEffect transition="in" filter="diamond(in)">
                                      <p:cBhvr>
                                        <p:cTn id="29" dur="500"/>
                                        <p:tgtEl>
                                          <p:spTgt spid="1680401"/>
                                        </p:tgtEl>
                                      </p:cBhvr>
                                    </p:animEffect>
                                  </p:childTnLst>
                                </p:cTn>
                              </p:par>
                              <p:par>
                                <p:cTn id="30" presetID="8" presetClass="entr" presetSubtype="16" fill="hold" nodeType="withEffect">
                                  <p:stCondLst>
                                    <p:cond delay="0"/>
                                  </p:stCondLst>
                                  <p:childTnLst>
                                    <p:set>
                                      <p:cBhvr>
                                        <p:cTn id="31" dur="1" fill="hold">
                                          <p:stCondLst>
                                            <p:cond delay="0"/>
                                          </p:stCondLst>
                                        </p:cTn>
                                        <p:tgtEl>
                                          <p:spTgt spid="1680403"/>
                                        </p:tgtEl>
                                        <p:attrNameLst>
                                          <p:attrName>style.visibility</p:attrName>
                                        </p:attrNameLst>
                                      </p:cBhvr>
                                      <p:to>
                                        <p:strVal val="visible"/>
                                      </p:to>
                                    </p:set>
                                    <p:animEffect transition="in" filter="diamond(in)">
                                      <p:cBhvr>
                                        <p:cTn id="32" dur="500"/>
                                        <p:tgtEl>
                                          <p:spTgt spid="168040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nodeType="clickEffect">
                                  <p:stCondLst>
                                    <p:cond delay="0"/>
                                  </p:stCondLst>
                                  <p:childTnLst>
                                    <p:set>
                                      <p:cBhvr>
                                        <p:cTn id="36" dur="1" fill="hold">
                                          <p:stCondLst>
                                            <p:cond delay="0"/>
                                          </p:stCondLst>
                                        </p:cTn>
                                        <p:tgtEl>
                                          <p:spTgt spid="20482">
                                            <p:txEl>
                                              <p:pRg st="15" end="15"/>
                                            </p:txEl>
                                          </p:spTgt>
                                        </p:tgtEl>
                                        <p:attrNameLst>
                                          <p:attrName>style.visibility</p:attrName>
                                        </p:attrNameLst>
                                      </p:cBhvr>
                                      <p:to>
                                        <p:strVal val="visible"/>
                                      </p:to>
                                    </p:set>
                                    <p:animEffect transition="in" filter="diamond(in)">
                                      <p:cBhvr>
                                        <p:cTn id="37" dur="500"/>
                                        <p:tgtEl>
                                          <p:spTgt spid="20482">
                                            <p:txEl>
                                              <p:pRg st="15" end="15"/>
                                            </p:txEl>
                                          </p:spTgt>
                                        </p:tgtEl>
                                      </p:cBhvr>
                                    </p:animEffect>
                                  </p:childTnLst>
                                </p:cTn>
                              </p:par>
                              <p:par>
                                <p:cTn id="38" presetID="8" presetClass="entr" presetSubtype="16" fill="hold" nodeType="withEffect">
                                  <p:stCondLst>
                                    <p:cond delay="0"/>
                                  </p:stCondLst>
                                  <p:childTnLst>
                                    <p:set>
                                      <p:cBhvr>
                                        <p:cTn id="39" dur="1" fill="hold">
                                          <p:stCondLst>
                                            <p:cond delay="0"/>
                                          </p:stCondLst>
                                        </p:cTn>
                                        <p:tgtEl>
                                          <p:spTgt spid="20482">
                                            <p:txEl>
                                              <p:pRg st="16" end="16"/>
                                            </p:txEl>
                                          </p:spTgt>
                                        </p:tgtEl>
                                        <p:attrNameLst>
                                          <p:attrName>style.visibility</p:attrName>
                                        </p:attrNameLst>
                                      </p:cBhvr>
                                      <p:to>
                                        <p:strVal val="visible"/>
                                      </p:to>
                                    </p:set>
                                    <p:animEffect transition="in" filter="diamond(in)">
                                      <p:cBhvr>
                                        <p:cTn id="40" dur="500"/>
                                        <p:tgtEl>
                                          <p:spTgt spid="2048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70359B4-1FE9-B244-8EC0-705F28AFB4F1}"/>
              </a:ext>
            </a:extLst>
          </p:cNvPr>
          <p:cNvSpPr>
            <a:spLocks noGrp="1" noChangeArrowheads="1"/>
          </p:cNvSpPr>
          <p:nvPr>
            <p:ph type="body" idx="4294967295"/>
          </p:nvPr>
        </p:nvSpPr>
        <p:spPr>
          <a:xfrm>
            <a:off x="1524001" y="1844676"/>
            <a:ext cx="8812213" cy="4176713"/>
          </a:xfrm>
        </p:spPr>
        <p:txBody>
          <a:bodyPr/>
          <a:lstStyle/>
          <a:p>
            <a:pPr marL="176213" indent="9525" algn="just">
              <a:lnSpc>
                <a:spcPct val="80000"/>
              </a:lnSpc>
              <a:buNone/>
            </a:pPr>
            <a:r>
              <a:rPr lang="tr-TR" altLang="tr-TR" sz="2000" b="1"/>
              <a:t>Kısım G</a:t>
            </a:r>
          </a:p>
          <a:p>
            <a:pPr marL="1166813" lvl="1" indent="-381000" algn="just">
              <a:lnSpc>
                <a:spcPct val="80000"/>
              </a:lnSpc>
              <a:buNone/>
            </a:pPr>
            <a:r>
              <a:rPr lang="tr-TR" altLang="tr-TR" sz="3200"/>
              <a:t> </a:t>
            </a:r>
          </a:p>
          <a:p>
            <a:pPr marL="1166813" lvl="1" indent="-381000" algn="just">
              <a:lnSpc>
                <a:spcPct val="80000"/>
              </a:lnSpc>
              <a:buFont typeface="Wingdings" pitchFamily="2" charset="2"/>
              <a:buChar char="Ø"/>
            </a:pPr>
            <a:r>
              <a:rPr lang="tr-TR" altLang="tr-TR" sz="1800"/>
              <a:t>Ticarette sınıflandırılacak işlemler. </a:t>
            </a:r>
          </a:p>
          <a:p>
            <a:pPr marL="1166813" lvl="1" indent="-381000" algn="just">
              <a:lnSpc>
                <a:spcPct val="80000"/>
              </a:lnSpc>
              <a:buNone/>
            </a:pPr>
            <a:endParaRPr lang="tr-TR" altLang="tr-TR" sz="1800"/>
          </a:p>
          <a:p>
            <a:pPr marL="1166813" lvl="1" indent="-381000" algn="just">
              <a:lnSpc>
                <a:spcPct val="80000"/>
              </a:lnSpc>
              <a:buNone/>
            </a:pPr>
            <a:r>
              <a:rPr lang="tr-TR" altLang="tr-TR" sz="1800"/>
              <a:t>İşletme kendi adına satın aldığı ürünlerin,</a:t>
            </a:r>
          </a:p>
          <a:p>
            <a:pPr marL="1166813" lvl="1" indent="-381000"/>
            <a:r>
              <a:rPr lang="tr-TR" altLang="tr-TR" sz="1800"/>
              <a:t>sınıflandırılması, derecelendirilmesi veya kurulumunun yapılması, </a:t>
            </a:r>
          </a:p>
          <a:p>
            <a:pPr marL="1166813" lvl="1" indent="-381000"/>
            <a:r>
              <a:rPr lang="tr-TR" altLang="tr-TR" sz="1800"/>
              <a:t>ya da ürünlerin daha küçük miktarlarda dağıtımı için şişelenmesi, paketlenmesi veya depolanmasını</a:t>
            </a:r>
          </a:p>
          <a:p>
            <a:pPr marL="176213" indent="9525">
              <a:buNone/>
            </a:pPr>
            <a:endParaRPr lang="tr-TR" altLang="tr-TR" sz="1800"/>
          </a:p>
          <a:p>
            <a:pPr marL="176213" indent="9525">
              <a:buNone/>
            </a:pPr>
            <a:r>
              <a:rPr lang="tr-TR" altLang="tr-TR" sz="1800"/>
              <a:t>	gerçekleştiriyorsa yine ticarette sınıflandırılır.</a:t>
            </a:r>
          </a:p>
        </p:txBody>
      </p:sp>
      <p:sp>
        <p:nvSpPr>
          <p:cNvPr id="58372" name="3 Veri Yer Tutucusu">
            <a:extLst>
              <a:ext uri="{FF2B5EF4-FFF2-40B4-BE49-F238E27FC236}">
                <a16:creationId xmlns:a16="http://schemas.microsoft.com/office/drawing/2014/main" id="{73D8AF86-31E6-264D-92A7-CA387BA3ECF2}"/>
              </a:ext>
            </a:extLst>
          </p:cNvPr>
          <p:cNvSpPr txBox="1">
            <a:spLocks noGrp="1"/>
          </p:cNvSpPr>
          <p:nvPr/>
        </p:nvSpPr>
        <p:spPr bwMode="auto">
          <a:xfrm>
            <a:off x="1981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endParaRPr lang="en-US" altLang="tr-TR" sz="1400" b="0"/>
          </a:p>
        </p:txBody>
      </p:sp>
      <p:sp>
        <p:nvSpPr>
          <p:cNvPr id="58373" name="5 Slayt Numarası Yer Tutucusu">
            <a:extLst>
              <a:ext uri="{FF2B5EF4-FFF2-40B4-BE49-F238E27FC236}">
                <a16:creationId xmlns:a16="http://schemas.microsoft.com/office/drawing/2014/main" id="{A997FECE-2353-0743-933A-8CFF093BCFFB}"/>
              </a:ext>
            </a:extLst>
          </p:cNvPr>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r" eaLnBrk="1" hangingPunct="1"/>
            <a:fld id="{BF2D6C49-9779-AF48-8B89-BCC22DA6A8FF}" type="slidenum">
              <a:rPr lang="tr-TR" altLang="tr-TR" sz="1400" b="0">
                <a:solidFill>
                  <a:schemeClr val="hlink"/>
                </a:solidFill>
              </a:rPr>
              <a:pPr algn="r" eaLnBrk="1" hangingPunct="1"/>
              <a:t>25</a:t>
            </a:fld>
            <a:endParaRPr lang="tr-TR" altLang="tr-TR" sz="1400" b="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0482">
                                            <p:txEl>
                                              <p:pRg st="2" end="2"/>
                                            </p:txEl>
                                          </p:spTgt>
                                        </p:tgtEl>
                                        <p:attrNameLst>
                                          <p:attrName>style.visibility</p:attrName>
                                        </p:attrNameLst>
                                      </p:cBhvr>
                                      <p:to>
                                        <p:strVal val="visible"/>
                                      </p:to>
                                    </p:set>
                                    <p:animEffect transition="in" filter="diamond(in)">
                                      <p:cBhvr>
                                        <p:cTn id="7" dur="500"/>
                                        <p:tgtEl>
                                          <p:spTgt spid="20482">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0482">
                                            <p:txEl>
                                              <p:pRg st="4" end="4"/>
                                            </p:txEl>
                                          </p:spTgt>
                                        </p:tgtEl>
                                        <p:attrNameLst>
                                          <p:attrName>style.visibility</p:attrName>
                                        </p:attrNameLst>
                                      </p:cBhvr>
                                      <p:to>
                                        <p:strVal val="visible"/>
                                      </p:to>
                                    </p:set>
                                    <p:animEffect transition="in" filter="diamond(in)">
                                      <p:cBhvr>
                                        <p:cTn id="12" dur="500"/>
                                        <p:tgtEl>
                                          <p:spTgt spid="20482">
                                            <p:txEl>
                                              <p:pRg st="4" end="4"/>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20482">
                                            <p:txEl>
                                              <p:pRg st="5" end="5"/>
                                            </p:txEl>
                                          </p:spTgt>
                                        </p:tgtEl>
                                        <p:attrNameLst>
                                          <p:attrName>style.visibility</p:attrName>
                                        </p:attrNameLst>
                                      </p:cBhvr>
                                      <p:to>
                                        <p:strVal val="visible"/>
                                      </p:to>
                                    </p:set>
                                    <p:animEffect transition="in" filter="diamond(in)">
                                      <p:cBhvr>
                                        <p:cTn id="15" dur="500"/>
                                        <p:tgtEl>
                                          <p:spTgt spid="20482">
                                            <p:txEl>
                                              <p:pRg st="5" end="5"/>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20482">
                                            <p:txEl>
                                              <p:pRg st="6" end="6"/>
                                            </p:txEl>
                                          </p:spTgt>
                                        </p:tgtEl>
                                        <p:attrNameLst>
                                          <p:attrName>style.visibility</p:attrName>
                                        </p:attrNameLst>
                                      </p:cBhvr>
                                      <p:to>
                                        <p:strVal val="visible"/>
                                      </p:to>
                                    </p:set>
                                    <p:animEffect transition="in" filter="diamond(in)">
                                      <p:cBhvr>
                                        <p:cTn id="18" dur="500"/>
                                        <p:tgtEl>
                                          <p:spTgt spid="20482">
                                            <p:txEl>
                                              <p:pRg st="6" end="6"/>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20482">
                                            <p:txEl>
                                              <p:pRg st="8" end="8"/>
                                            </p:txEl>
                                          </p:spTgt>
                                        </p:tgtEl>
                                        <p:attrNameLst>
                                          <p:attrName>style.visibility</p:attrName>
                                        </p:attrNameLst>
                                      </p:cBhvr>
                                      <p:to>
                                        <p:strVal val="visible"/>
                                      </p:to>
                                    </p:set>
                                    <p:animEffect transition="in" filter="diamond(in)">
                                      <p:cBhvr>
                                        <p:cTn id="21" dur="500"/>
                                        <p:tgtEl>
                                          <p:spTgt spid="2048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C91AEBFA-483A-174C-80B2-E3500706F2BC}"/>
              </a:ext>
            </a:extLst>
          </p:cNvPr>
          <p:cNvSpPr>
            <a:spLocks noGrp="1" noChangeArrowheads="1"/>
          </p:cNvSpPr>
          <p:nvPr>
            <p:ph type="body" idx="4294967295"/>
          </p:nvPr>
        </p:nvSpPr>
        <p:spPr>
          <a:xfrm>
            <a:off x="1524001" y="1773238"/>
            <a:ext cx="8812213" cy="4176712"/>
          </a:xfrm>
        </p:spPr>
        <p:txBody>
          <a:bodyPr/>
          <a:lstStyle/>
          <a:p>
            <a:pPr marL="530225" indent="-354013" algn="just">
              <a:buNone/>
            </a:pPr>
            <a:r>
              <a:rPr lang="tr-TR" altLang="tr-TR" sz="2000" b="1"/>
              <a:t>Kısım G</a:t>
            </a:r>
          </a:p>
          <a:p>
            <a:pPr marL="1700213" lvl="1" indent="-271463" algn="just">
              <a:buNone/>
            </a:pPr>
            <a:r>
              <a:rPr lang="tr-TR" altLang="tr-TR"/>
              <a:t> </a:t>
            </a:r>
            <a:endParaRPr lang="tr-TR" altLang="tr-TR" sz="1800"/>
          </a:p>
          <a:p>
            <a:pPr marL="1700213" lvl="1" indent="-271463" algn="just">
              <a:buFont typeface="Wingdings" pitchFamily="2" charset="2"/>
              <a:buChar char="Ø"/>
            </a:pPr>
            <a:r>
              <a:rPr lang="tr-TR" altLang="tr-TR" sz="1800"/>
              <a:t>Perakende ticaret bölümünde satılan mallar, genellikle tüketici malları veya perakende ticaret malları olarak belirtilen mallarla sınırlıdır </a:t>
            </a:r>
          </a:p>
          <a:p>
            <a:pPr marL="1700213" lvl="1" indent="-271463" algn="just">
              <a:buFont typeface="Wingdings" pitchFamily="2" charset="2"/>
              <a:buChar char="Ø"/>
            </a:pPr>
            <a:endParaRPr lang="tr-TR" altLang="tr-TR" sz="1800"/>
          </a:p>
          <a:p>
            <a:pPr marL="1700213" lvl="1" indent="-271463" algn="just">
              <a:buFont typeface="Wingdings" pitchFamily="2" charset="2"/>
              <a:buChar char="Ø"/>
            </a:pPr>
            <a:r>
              <a:rPr lang="tr-TR" altLang="tr-TR" sz="1800"/>
              <a:t>Perakende ticareti olmayan mallar</a:t>
            </a:r>
          </a:p>
          <a:p>
            <a:pPr marL="1700213" lvl="1" indent="-271463" algn="just">
              <a:buNone/>
            </a:pPr>
            <a:r>
              <a:rPr lang="tr-TR" altLang="tr-TR" sz="1600"/>
              <a:t>		-dökme halde tahıllar, </a:t>
            </a:r>
          </a:p>
          <a:p>
            <a:pPr marL="1700213" lvl="1" indent="-271463" algn="just">
              <a:buNone/>
            </a:pPr>
            <a:r>
              <a:rPr lang="tr-TR" altLang="tr-TR" sz="1600"/>
              <a:t>		-cevherler, </a:t>
            </a:r>
          </a:p>
          <a:p>
            <a:pPr marL="1700213" lvl="1" indent="-271463" algn="just">
              <a:buNone/>
            </a:pPr>
            <a:r>
              <a:rPr lang="tr-TR" altLang="tr-TR" sz="1600"/>
              <a:t>		-endüstri makineleri gibi mallar perakende ticarette değil 		TOPTAN TİCARET’te sınıflandırılmaktadır.</a:t>
            </a:r>
          </a:p>
        </p:txBody>
      </p:sp>
      <p:pic>
        <p:nvPicPr>
          <p:cNvPr id="1684487" name="Picture 7" descr="5eb68f54c517f6f8319a22ca271972a7">
            <a:extLst>
              <a:ext uri="{FF2B5EF4-FFF2-40B4-BE49-F238E27FC236}">
                <a16:creationId xmlns:a16="http://schemas.microsoft.com/office/drawing/2014/main" id="{4FB631C9-D960-2C41-B4A2-7C836E1C42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0" y="2205038"/>
            <a:ext cx="1366838"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4488" name="Picture 8" descr="ANd9GcS4Ut4QLSNtP4Z_GMfe6i4vYDs1QXn0_HI-x5z6g_LK1QSSFosFYA">
            <a:extLst>
              <a:ext uri="{FF2B5EF4-FFF2-40B4-BE49-F238E27FC236}">
                <a16:creationId xmlns:a16="http://schemas.microsoft.com/office/drawing/2014/main" id="{6F6F8773-C1B1-184A-BF0D-41610A4148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4788" y="5157789"/>
            <a:ext cx="203835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4489" name="Picture 9" descr="ANd9GcRF5zNrYmHgJM9Rm2qMpuq4iFO7-zFYZ4GNkS3zMAqwE7DpNQcy">
            <a:extLst>
              <a:ext uri="{FF2B5EF4-FFF2-40B4-BE49-F238E27FC236}">
                <a16:creationId xmlns:a16="http://schemas.microsoft.com/office/drawing/2014/main" id="{2D50508F-1B03-AC45-BACC-12BEA7F3C5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4564" y="5157788"/>
            <a:ext cx="1584325"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4490" name="Picture 10" descr="ANd9GcTdm7b1jBVV26Wz0hMhDeuItYdgMVousgLdJVdPFpujbs5iJpFI">
            <a:extLst>
              <a:ext uri="{FF2B5EF4-FFF2-40B4-BE49-F238E27FC236}">
                <a16:creationId xmlns:a16="http://schemas.microsoft.com/office/drawing/2014/main" id="{917503A6-36B3-8746-93E7-2DF68BACC2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0376" y="5229226"/>
            <a:ext cx="14128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4495" name="Picture 15" descr="ANd9GcTYlO08qwLBQYT5eoD4LH6HpuKQ0Vl52l3Q-i9LW2sXZL2NkW4p">
            <a:extLst>
              <a:ext uri="{FF2B5EF4-FFF2-40B4-BE49-F238E27FC236}">
                <a16:creationId xmlns:a16="http://schemas.microsoft.com/office/drawing/2014/main" id="{3EDE4F2A-72C3-144C-9E64-E2C8553A93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6139" y="5229226"/>
            <a:ext cx="1296987"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0482">
                                            <p:txEl>
                                              <p:pRg st="2" end="2"/>
                                            </p:txEl>
                                          </p:spTgt>
                                        </p:tgtEl>
                                        <p:attrNameLst>
                                          <p:attrName>style.visibility</p:attrName>
                                        </p:attrNameLst>
                                      </p:cBhvr>
                                      <p:to>
                                        <p:strVal val="visible"/>
                                      </p:to>
                                    </p:set>
                                    <p:animEffect transition="in" filter="diamond(in)">
                                      <p:cBhvr>
                                        <p:cTn id="7" dur="500"/>
                                        <p:tgtEl>
                                          <p:spTgt spid="20482">
                                            <p:txEl>
                                              <p:pRg st="2" end="2"/>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1684487"/>
                                        </p:tgtEl>
                                        <p:attrNameLst>
                                          <p:attrName>style.visibility</p:attrName>
                                        </p:attrNameLst>
                                      </p:cBhvr>
                                      <p:to>
                                        <p:strVal val="visible"/>
                                      </p:to>
                                    </p:set>
                                    <p:animEffect transition="in" filter="diamond(in)">
                                      <p:cBhvr>
                                        <p:cTn id="10" dur="500"/>
                                        <p:tgtEl>
                                          <p:spTgt spid="168448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16" fill="hold" nodeType="clickEffect">
                                  <p:stCondLst>
                                    <p:cond delay="0"/>
                                  </p:stCondLst>
                                  <p:childTnLst>
                                    <p:set>
                                      <p:cBhvr>
                                        <p:cTn id="14" dur="1" fill="hold">
                                          <p:stCondLst>
                                            <p:cond delay="0"/>
                                          </p:stCondLst>
                                        </p:cTn>
                                        <p:tgtEl>
                                          <p:spTgt spid="20482">
                                            <p:txEl>
                                              <p:pRg st="4" end="4"/>
                                            </p:txEl>
                                          </p:spTgt>
                                        </p:tgtEl>
                                        <p:attrNameLst>
                                          <p:attrName>style.visibility</p:attrName>
                                        </p:attrNameLst>
                                      </p:cBhvr>
                                      <p:to>
                                        <p:strVal val="visible"/>
                                      </p:to>
                                    </p:set>
                                    <p:animEffect transition="in" filter="diamond(in)">
                                      <p:cBhvr>
                                        <p:cTn id="15" dur="500"/>
                                        <p:tgtEl>
                                          <p:spTgt spid="20482">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nodeType="clickEffect">
                                  <p:stCondLst>
                                    <p:cond delay="0"/>
                                  </p:stCondLst>
                                  <p:childTnLst>
                                    <p:set>
                                      <p:cBhvr>
                                        <p:cTn id="19" dur="1" fill="hold">
                                          <p:stCondLst>
                                            <p:cond delay="0"/>
                                          </p:stCondLst>
                                        </p:cTn>
                                        <p:tgtEl>
                                          <p:spTgt spid="20482">
                                            <p:txEl>
                                              <p:pRg st="5" end="5"/>
                                            </p:txEl>
                                          </p:spTgt>
                                        </p:tgtEl>
                                        <p:attrNameLst>
                                          <p:attrName>style.visibility</p:attrName>
                                        </p:attrNameLst>
                                      </p:cBhvr>
                                      <p:to>
                                        <p:strVal val="visible"/>
                                      </p:to>
                                    </p:set>
                                    <p:animEffect transition="in" filter="diamond(in)">
                                      <p:cBhvr>
                                        <p:cTn id="20" dur="500"/>
                                        <p:tgtEl>
                                          <p:spTgt spid="20482">
                                            <p:txEl>
                                              <p:pRg st="5" end="5"/>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1684490"/>
                                        </p:tgtEl>
                                        <p:attrNameLst>
                                          <p:attrName>style.visibility</p:attrName>
                                        </p:attrNameLst>
                                      </p:cBhvr>
                                      <p:to>
                                        <p:strVal val="visible"/>
                                      </p:to>
                                    </p:set>
                                    <p:animEffect transition="in" filter="diamond(in)">
                                      <p:cBhvr>
                                        <p:cTn id="23" dur="500"/>
                                        <p:tgtEl>
                                          <p:spTgt spid="168449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nodeType="clickEffect">
                                  <p:stCondLst>
                                    <p:cond delay="0"/>
                                  </p:stCondLst>
                                  <p:childTnLst>
                                    <p:set>
                                      <p:cBhvr>
                                        <p:cTn id="27" dur="1" fill="hold">
                                          <p:stCondLst>
                                            <p:cond delay="0"/>
                                          </p:stCondLst>
                                        </p:cTn>
                                        <p:tgtEl>
                                          <p:spTgt spid="20482">
                                            <p:txEl>
                                              <p:pRg st="6" end="6"/>
                                            </p:txEl>
                                          </p:spTgt>
                                        </p:tgtEl>
                                        <p:attrNameLst>
                                          <p:attrName>style.visibility</p:attrName>
                                        </p:attrNameLst>
                                      </p:cBhvr>
                                      <p:to>
                                        <p:strVal val="visible"/>
                                      </p:to>
                                    </p:set>
                                    <p:animEffect transition="in" filter="diamond(in)">
                                      <p:cBhvr>
                                        <p:cTn id="28" dur="500"/>
                                        <p:tgtEl>
                                          <p:spTgt spid="20482">
                                            <p:txEl>
                                              <p:pRg st="6" end="6"/>
                                            </p:txEl>
                                          </p:spTgt>
                                        </p:tgtEl>
                                      </p:cBhvr>
                                    </p:animEffect>
                                  </p:childTnLst>
                                </p:cTn>
                              </p:par>
                              <p:par>
                                <p:cTn id="29" presetID="8" presetClass="entr" presetSubtype="16" fill="hold" nodeType="withEffect">
                                  <p:stCondLst>
                                    <p:cond delay="0"/>
                                  </p:stCondLst>
                                  <p:childTnLst>
                                    <p:set>
                                      <p:cBhvr>
                                        <p:cTn id="30" dur="1" fill="hold">
                                          <p:stCondLst>
                                            <p:cond delay="0"/>
                                          </p:stCondLst>
                                        </p:cTn>
                                        <p:tgtEl>
                                          <p:spTgt spid="1684495"/>
                                        </p:tgtEl>
                                        <p:attrNameLst>
                                          <p:attrName>style.visibility</p:attrName>
                                        </p:attrNameLst>
                                      </p:cBhvr>
                                      <p:to>
                                        <p:strVal val="visible"/>
                                      </p:to>
                                    </p:set>
                                    <p:animEffect transition="in" filter="diamond(in)">
                                      <p:cBhvr>
                                        <p:cTn id="31" dur="500"/>
                                        <p:tgtEl>
                                          <p:spTgt spid="168449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nodeType="clickEffect">
                                  <p:stCondLst>
                                    <p:cond delay="0"/>
                                  </p:stCondLst>
                                  <p:childTnLst>
                                    <p:set>
                                      <p:cBhvr>
                                        <p:cTn id="35" dur="1" fill="hold">
                                          <p:stCondLst>
                                            <p:cond delay="0"/>
                                          </p:stCondLst>
                                        </p:cTn>
                                        <p:tgtEl>
                                          <p:spTgt spid="20482">
                                            <p:txEl>
                                              <p:pRg st="7" end="7"/>
                                            </p:txEl>
                                          </p:spTgt>
                                        </p:tgtEl>
                                        <p:attrNameLst>
                                          <p:attrName>style.visibility</p:attrName>
                                        </p:attrNameLst>
                                      </p:cBhvr>
                                      <p:to>
                                        <p:strVal val="visible"/>
                                      </p:to>
                                    </p:set>
                                    <p:animEffect transition="in" filter="diamond(in)">
                                      <p:cBhvr>
                                        <p:cTn id="36" dur="500"/>
                                        <p:tgtEl>
                                          <p:spTgt spid="20482">
                                            <p:txEl>
                                              <p:pRg st="7" end="7"/>
                                            </p:txEl>
                                          </p:spTgt>
                                        </p:tgtEl>
                                      </p:cBhvr>
                                    </p:animEffect>
                                  </p:childTnLst>
                                </p:cTn>
                              </p:par>
                              <p:par>
                                <p:cTn id="37" presetID="8" presetClass="entr" presetSubtype="16" fill="hold" nodeType="withEffect">
                                  <p:stCondLst>
                                    <p:cond delay="0"/>
                                  </p:stCondLst>
                                  <p:childTnLst>
                                    <p:set>
                                      <p:cBhvr>
                                        <p:cTn id="38" dur="1" fill="hold">
                                          <p:stCondLst>
                                            <p:cond delay="0"/>
                                          </p:stCondLst>
                                        </p:cTn>
                                        <p:tgtEl>
                                          <p:spTgt spid="1684489"/>
                                        </p:tgtEl>
                                        <p:attrNameLst>
                                          <p:attrName>style.visibility</p:attrName>
                                        </p:attrNameLst>
                                      </p:cBhvr>
                                      <p:to>
                                        <p:strVal val="visible"/>
                                      </p:to>
                                    </p:set>
                                    <p:animEffect transition="in" filter="diamond(in)">
                                      <p:cBhvr>
                                        <p:cTn id="39" dur="500"/>
                                        <p:tgtEl>
                                          <p:spTgt spid="1684489"/>
                                        </p:tgtEl>
                                      </p:cBhvr>
                                    </p:animEffect>
                                  </p:childTnLst>
                                </p:cTn>
                              </p:par>
                              <p:par>
                                <p:cTn id="40" presetID="8" presetClass="entr" presetSubtype="16" fill="hold" nodeType="withEffect">
                                  <p:stCondLst>
                                    <p:cond delay="0"/>
                                  </p:stCondLst>
                                  <p:childTnLst>
                                    <p:set>
                                      <p:cBhvr>
                                        <p:cTn id="41" dur="1" fill="hold">
                                          <p:stCondLst>
                                            <p:cond delay="0"/>
                                          </p:stCondLst>
                                        </p:cTn>
                                        <p:tgtEl>
                                          <p:spTgt spid="1684488"/>
                                        </p:tgtEl>
                                        <p:attrNameLst>
                                          <p:attrName>style.visibility</p:attrName>
                                        </p:attrNameLst>
                                      </p:cBhvr>
                                      <p:to>
                                        <p:strVal val="visible"/>
                                      </p:to>
                                    </p:set>
                                    <p:animEffect transition="in" filter="diamond(in)">
                                      <p:cBhvr>
                                        <p:cTn id="42" dur="500"/>
                                        <p:tgtEl>
                                          <p:spTgt spid="1684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6898" name="Rectangle 2">
            <a:extLst>
              <a:ext uri="{FF2B5EF4-FFF2-40B4-BE49-F238E27FC236}">
                <a16:creationId xmlns:a16="http://schemas.microsoft.com/office/drawing/2014/main" id="{D9B9C899-4749-FA4F-AB01-0CBB981C861B}"/>
              </a:ext>
            </a:extLst>
          </p:cNvPr>
          <p:cNvSpPr>
            <a:spLocks noGrp="1" noChangeArrowheads="1"/>
          </p:cNvSpPr>
          <p:nvPr>
            <p:ph idx="1"/>
          </p:nvPr>
        </p:nvSpPr>
        <p:spPr>
          <a:xfrm>
            <a:off x="1689893" y="1005342"/>
            <a:ext cx="8812213" cy="3308350"/>
          </a:xfrm>
        </p:spPr>
        <p:txBody>
          <a:bodyPr>
            <a:noAutofit/>
          </a:bodyPr>
          <a:lstStyle/>
          <a:p>
            <a:pPr marL="176213" indent="0" algn="just">
              <a:lnSpc>
                <a:spcPct val="150000"/>
              </a:lnSpc>
              <a:buNone/>
            </a:pPr>
            <a:r>
              <a:rPr lang="tr-TR" altLang="tr-TR" sz="1800" b="1" dirty="0"/>
              <a:t>KISIM M – MESLEKİ BİLİMSEL VE TEKNİK FAALİYETLER </a:t>
            </a:r>
            <a:endParaRPr lang="tr-TR" altLang="tr-TR" sz="1800" dirty="0"/>
          </a:p>
          <a:p>
            <a:pPr marL="176213" indent="0" algn="just">
              <a:lnSpc>
                <a:spcPct val="150000"/>
              </a:lnSpc>
              <a:buNone/>
            </a:pPr>
            <a:endParaRPr lang="tr-TR" altLang="tr-TR" sz="1800" dirty="0"/>
          </a:p>
          <a:p>
            <a:pPr marL="176213" indent="0" algn="just">
              <a:lnSpc>
                <a:spcPct val="150000"/>
              </a:lnSpc>
              <a:buNone/>
            </a:pPr>
            <a:r>
              <a:rPr lang="tr-TR" altLang="tr-TR" sz="1800" dirty="0"/>
              <a:t>Reklam materyallerinin planlanması ve üretilmesi, reklam kampanyalarının tasarlanması, pazarlama kampanyaları gibi müşterilerin çekilmesine yönelik reklam kampanyaları vb. </a:t>
            </a:r>
            <a:r>
              <a:rPr lang="tr-TR" altLang="tr-TR" sz="1800" b="1" dirty="0"/>
              <a:t>73.11 “Reklam ajanslarının </a:t>
            </a:r>
            <a:r>
              <a:rPr lang="tr-TR" altLang="tr-TR" sz="1800" b="1" dirty="0" err="1"/>
              <a:t>faaliyetleri”</a:t>
            </a:r>
            <a:r>
              <a:rPr lang="tr-TR" altLang="tr-TR" sz="1800" dirty="0" err="1"/>
              <a:t>nde</a:t>
            </a:r>
            <a:r>
              <a:rPr lang="tr-TR" altLang="tr-TR" sz="1800" dirty="0"/>
              <a:t> sınıflandırılmaktadır.</a:t>
            </a:r>
          </a:p>
          <a:p>
            <a:pPr marL="176213" indent="0" algn="just">
              <a:lnSpc>
                <a:spcPct val="150000"/>
              </a:lnSpc>
              <a:buNone/>
            </a:pPr>
            <a:endParaRPr lang="tr-TR" altLang="tr-TR" sz="1800" dirty="0"/>
          </a:p>
          <a:p>
            <a:pPr marL="176213" indent="0" algn="just">
              <a:lnSpc>
                <a:spcPct val="150000"/>
              </a:lnSpc>
              <a:buNone/>
            </a:pPr>
            <a:r>
              <a:rPr lang="tr-TR" altLang="tr-TR" sz="1800" dirty="0"/>
              <a:t>Ancak kişi, firma, kurum vb.lerin reklam bilgilerini alan ve gazete, dergi, kitap ve benzeri medya ortamlarında yayınlanmasını sağlayanlar (acenteler) </a:t>
            </a:r>
            <a:r>
              <a:rPr lang="tr-TR" altLang="tr-TR" sz="1800" b="1" dirty="0"/>
              <a:t>73.12 “Çeşitli medya reklamları için alan ve zamanın bir ücret veya sözleşmeye dayalı olarak satışı”</a:t>
            </a:r>
            <a:r>
              <a:rPr lang="tr-TR" altLang="tr-TR" sz="1800" dirty="0"/>
              <a:t> faaliyetinde sınıflandırılır. </a:t>
            </a:r>
          </a:p>
          <a:p>
            <a:pPr marL="176213" indent="0" algn="just">
              <a:lnSpc>
                <a:spcPct val="150000"/>
              </a:lnSpc>
              <a:buNone/>
            </a:pPr>
            <a:endParaRPr lang="tr-TR" altLang="tr-TR"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16898">
                                            <p:txEl>
                                              <p:pRg st="0" end="0"/>
                                            </p:txEl>
                                          </p:spTgt>
                                        </p:tgtEl>
                                        <p:attrNameLst>
                                          <p:attrName>style.visibility</p:attrName>
                                        </p:attrNameLst>
                                      </p:cBhvr>
                                      <p:to>
                                        <p:strVal val="visible"/>
                                      </p:to>
                                    </p:set>
                                    <p:anim calcmode="lin" valueType="num">
                                      <p:cBhvr additive="base">
                                        <p:cTn id="7" dur="500" fill="hold"/>
                                        <p:tgtEl>
                                          <p:spTgt spid="16168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168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16898">
                                            <p:txEl>
                                              <p:pRg st="2" end="2"/>
                                            </p:txEl>
                                          </p:spTgt>
                                        </p:tgtEl>
                                        <p:attrNameLst>
                                          <p:attrName>style.visibility</p:attrName>
                                        </p:attrNameLst>
                                      </p:cBhvr>
                                      <p:to>
                                        <p:strVal val="visible"/>
                                      </p:to>
                                    </p:set>
                                    <p:anim calcmode="lin" valueType="num">
                                      <p:cBhvr additive="base">
                                        <p:cTn id="13" dur="500" fill="hold"/>
                                        <p:tgtEl>
                                          <p:spTgt spid="161689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168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16898">
                                            <p:txEl>
                                              <p:pRg st="4" end="4"/>
                                            </p:txEl>
                                          </p:spTgt>
                                        </p:tgtEl>
                                        <p:attrNameLst>
                                          <p:attrName>style.visibility</p:attrName>
                                        </p:attrNameLst>
                                      </p:cBhvr>
                                      <p:to>
                                        <p:strVal val="visible"/>
                                      </p:to>
                                    </p:set>
                                    <p:anim calcmode="lin" valueType="num">
                                      <p:cBhvr additive="base">
                                        <p:cTn id="19" dur="500" fill="hold"/>
                                        <p:tgtEl>
                                          <p:spTgt spid="1616898">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1689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6898"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4034" name="Rectangle 2">
            <a:extLst>
              <a:ext uri="{FF2B5EF4-FFF2-40B4-BE49-F238E27FC236}">
                <a16:creationId xmlns:a16="http://schemas.microsoft.com/office/drawing/2014/main" id="{B300E7EE-AFE9-1847-9767-32DCB144D61B}"/>
              </a:ext>
            </a:extLst>
          </p:cNvPr>
          <p:cNvSpPr>
            <a:spLocks noGrp="1" noChangeArrowheads="1"/>
          </p:cNvSpPr>
          <p:nvPr>
            <p:ph idx="1"/>
          </p:nvPr>
        </p:nvSpPr>
        <p:spPr>
          <a:xfrm>
            <a:off x="1676401" y="1992313"/>
            <a:ext cx="8812213" cy="2444750"/>
          </a:xfrm>
        </p:spPr>
        <p:txBody>
          <a:bodyPr>
            <a:normAutofit lnSpcReduction="10000"/>
          </a:bodyPr>
          <a:lstStyle/>
          <a:p>
            <a:pPr marL="176213" indent="0" algn="just">
              <a:lnSpc>
                <a:spcPct val="80000"/>
              </a:lnSpc>
              <a:buNone/>
            </a:pPr>
            <a:r>
              <a:rPr lang="tr-TR" altLang="tr-TR" sz="2000" b="1" dirty="0"/>
              <a:t>KISIM N - İDARİ VE DESTEK HİZMET FAALİYETLERİ</a:t>
            </a:r>
          </a:p>
          <a:p>
            <a:pPr marL="176213" indent="0" algn="just">
              <a:lnSpc>
                <a:spcPct val="80000"/>
              </a:lnSpc>
              <a:buNone/>
            </a:pPr>
            <a:endParaRPr lang="tr-TR" altLang="tr-TR" sz="2000" b="1" dirty="0"/>
          </a:p>
          <a:p>
            <a:pPr marL="176213" indent="0" algn="just">
              <a:buNone/>
            </a:pPr>
            <a:r>
              <a:rPr lang="tr-TR" altLang="tr-TR" sz="2000" dirty="0"/>
              <a:t>Paketleme faaliyetleri, 82.92’de sınıflandırılmaktadır. Bir ücret veya sözleşmeye dayalı olarak başkalarının adına yiyeceklerin kavanozlara konulması, içeceklerin şişelenmesi, katı maddelerin örneğin etlerin paketlenmesi, sıvıların  ve gazlı ürünlerin süzülmesi ve ambalajlanması, etiketleme yapılması, marka basılması bu sınıfta kodlandırılmaktadır.</a:t>
            </a:r>
          </a:p>
        </p:txBody>
      </p:sp>
      <p:sp>
        <p:nvSpPr>
          <p:cNvPr id="6" name="4 Slayt Numarası Yer Tutucusu">
            <a:extLst>
              <a:ext uri="{FF2B5EF4-FFF2-40B4-BE49-F238E27FC236}">
                <a16:creationId xmlns:a16="http://schemas.microsoft.com/office/drawing/2014/main" id="{57DF899B-3098-204A-A336-6CB92FEC59FA}"/>
              </a:ext>
            </a:extLst>
          </p:cNvPr>
          <p:cNvSpPr>
            <a:spLocks noGrp="1"/>
          </p:cNvSpPr>
          <p:nvPr>
            <p:ph type="sldNum" sz="quarter" idx="11"/>
          </p:nvPr>
        </p:nvSpPr>
        <p:spPr/>
        <p:txBody>
          <a:bodyPr/>
          <a:lstStyle/>
          <a:p>
            <a:pPr>
              <a:defRPr/>
            </a:pPr>
            <a:fld id="{C66A5D14-EF11-3541-B550-13D32FD62E67}" type="slidenum">
              <a:rPr lang="tr-TR">
                <a:ln>
                  <a:solidFill>
                    <a:srgbClr val="AB2328"/>
                  </a:solidFill>
                </a:ln>
                <a:latin typeface="Arial" charset="0"/>
                <a:cs typeface="+mn-cs"/>
              </a:rPr>
              <a:pPr>
                <a:defRPr/>
              </a:pPr>
              <a:t>28</a:t>
            </a:fld>
            <a:endParaRPr lang="tr-TR">
              <a:ln>
                <a:solidFill>
                  <a:srgbClr val="AB2328"/>
                </a:solidFill>
              </a:ln>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24034">
                                            <p:txEl>
                                              <p:pRg st="0" end="0"/>
                                            </p:txEl>
                                          </p:spTgt>
                                        </p:tgtEl>
                                        <p:attrNameLst>
                                          <p:attrName>style.visibility</p:attrName>
                                        </p:attrNameLst>
                                      </p:cBhvr>
                                      <p:to>
                                        <p:strVal val="visible"/>
                                      </p:to>
                                    </p:set>
                                    <p:anim calcmode="lin" valueType="num">
                                      <p:cBhvr additive="base">
                                        <p:cTn id="7" dur="500" fill="hold"/>
                                        <p:tgtEl>
                                          <p:spTgt spid="132403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240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24034">
                                            <p:txEl>
                                              <p:pRg st="2" end="2"/>
                                            </p:txEl>
                                          </p:spTgt>
                                        </p:tgtEl>
                                        <p:attrNameLst>
                                          <p:attrName>style.visibility</p:attrName>
                                        </p:attrNameLst>
                                      </p:cBhvr>
                                      <p:to>
                                        <p:strVal val="visible"/>
                                      </p:to>
                                    </p:set>
                                    <p:anim calcmode="lin" valueType="num">
                                      <p:cBhvr additive="base">
                                        <p:cTn id="13" dur="500" fill="hold"/>
                                        <p:tgtEl>
                                          <p:spTgt spid="132403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2403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4034"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1234" name="Rectangle 2">
            <a:extLst>
              <a:ext uri="{FF2B5EF4-FFF2-40B4-BE49-F238E27FC236}">
                <a16:creationId xmlns:a16="http://schemas.microsoft.com/office/drawing/2014/main" id="{0EAAF9E2-948C-E645-A1DE-EF422C274970}"/>
              </a:ext>
            </a:extLst>
          </p:cNvPr>
          <p:cNvSpPr>
            <a:spLocks noGrp="1" noChangeArrowheads="1"/>
          </p:cNvSpPr>
          <p:nvPr>
            <p:ph idx="1"/>
          </p:nvPr>
        </p:nvSpPr>
        <p:spPr>
          <a:xfrm>
            <a:off x="1676401" y="1776414"/>
            <a:ext cx="8812213" cy="4389437"/>
          </a:xfrm>
        </p:spPr>
        <p:txBody>
          <a:bodyPr/>
          <a:lstStyle/>
          <a:p>
            <a:pPr marL="176213" indent="0">
              <a:buNone/>
            </a:pPr>
            <a:r>
              <a:rPr lang="tr-TR" altLang="tr-TR" sz="2400"/>
              <a:t>-NACE Rev.2 yayını</a:t>
            </a:r>
          </a:p>
          <a:p>
            <a:pPr marL="176213" indent="0">
              <a:buNone/>
            </a:pPr>
            <a:r>
              <a:rPr lang="tr-TR" altLang="tr-TR" sz="2400"/>
              <a:t>-NACE Rev.2 sözlüğü</a:t>
            </a:r>
          </a:p>
          <a:p>
            <a:pPr marL="176213" indent="0">
              <a:buNone/>
            </a:pPr>
            <a:r>
              <a:rPr lang="tr-TR" altLang="tr-TR" sz="2400"/>
              <a:t>-NACE Rev.2-Altılı</a:t>
            </a:r>
          </a:p>
          <a:p>
            <a:pPr marL="176213" indent="0">
              <a:buNone/>
            </a:pPr>
            <a:r>
              <a:rPr lang="tr-TR" altLang="tr-TR" sz="2400"/>
              <a:t>-CPA 2008</a:t>
            </a:r>
          </a:p>
          <a:p>
            <a:pPr marL="176213" indent="0">
              <a:buNone/>
            </a:pPr>
            <a:r>
              <a:rPr lang="tr-TR" altLang="tr-TR" sz="2400"/>
              <a:t>-PRODTR 2010</a:t>
            </a:r>
          </a:p>
          <a:p>
            <a:pPr marL="176213" indent="0">
              <a:buNone/>
            </a:pPr>
            <a:r>
              <a:rPr lang="tr-TR" altLang="tr-TR" sz="2400"/>
              <a:t>-PRODTR 2010 sözlüğü</a:t>
            </a:r>
          </a:p>
          <a:p>
            <a:pPr marL="176213" indent="0">
              <a:buNone/>
            </a:pPr>
            <a:endParaRPr lang="tr-TR" altLang="tr-TR" sz="2400"/>
          </a:p>
        </p:txBody>
      </p:sp>
      <p:sp>
        <p:nvSpPr>
          <p:cNvPr id="6" name="4 Slayt Numarası Yer Tutucusu">
            <a:extLst>
              <a:ext uri="{FF2B5EF4-FFF2-40B4-BE49-F238E27FC236}">
                <a16:creationId xmlns:a16="http://schemas.microsoft.com/office/drawing/2014/main" id="{8A77EBA1-34EE-B548-A64F-CF2643390581}"/>
              </a:ext>
            </a:extLst>
          </p:cNvPr>
          <p:cNvSpPr>
            <a:spLocks noGrp="1"/>
          </p:cNvSpPr>
          <p:nvPr>
            <p:ph type="sldNum" sz="quarter" idx="11"/>
          </p:nvPr>
        </p:nvSpPr>
        <p:spPr/>
        <p:txBody>
          <a:bodyPr/>
          <a:lstStyle/>
          <a:p>
            <a:pPr>
              <a:defRPr/>
            </a:pPr>
            <a:fld id="{FEAF2092-BFCB-984A-BD3B-82B0FB21BEB5}" type="slidenum">
              <a:rPr lang="tr-TR">
                <a:ln>
                  <a:solidFill>
                    <a:srgbClr val="AB2328"/>
                  </a:solidFill>
                </a:ln>
                <a:latin typeface="Arial" charset="0"/>
                <a:cs typeface="+mn-cs"/>
              </a:rPr>
              <a:pPr>
                <a:defRPr/>
              </a:pPr>
              <a:t>29</a:t>
            </a:fld>
            <a:endParaRPr lang="tr-TR">
              <a:ln>
                <a:solidFill>
                  <a:srgbClr val="AB2328"/>
                </a:solidFill>
              </a:ln>
              <a:latin typeface="Arial" charset="0"/>
              <a:cs typeface="+mn-cs"/>
            </a:endParaRPr>
          </a:p>
        </p:txBody>
      </p:sp>
      <p:sp>
        <p:nvSpPr>
          <p:cNvPr id="1631236" name="Rectangle 4">
            <a:extLst>
              <a:ext uri="{FF2B5EF4-FFF2-40B4-BE49-F238E27FC236}">
                <a16:creationId xmlns:a16="http://schemas.microsoft.com/office/drawing/2014/main" id="{3DBC2D31-1C83-0641-AAE1-8FEE3EEFB2B2}"/>
              </a:ext>
            </a:extLst>
          </p:cNvPr>
          <p:cNvSpPr>
            <a:spLocks noChangeArrowheads="1"/>
          </p:cNvSpPr>
          <p:nvPr/>
        </p:nvSpPr>
        <p:spPr bwMode="auto">
          <a:xfrm>
            <a:off x="1847850" y="1268414"/>
            <a:ext cx="835183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tabLst>
                <a:tab pos="355600" algn="l"/>
              </a:tabLst>
              <a:defRPr sz="2000" b="1">
                <a:solidFill>
                  <a:schemeClr val="tx1"/>
                </a:solidFill>
                <a:latin typeface="Arial" panose="020B0604020202020204" pitchFamily="34" charset="0"/>
                <a:cs typeface="Arial" panose="020B0604020202020204" pitchFamily="34" charset="0"/>
              </a:defRPr>
            </a:lvl1pPr>
            <a:lvl2pPr marL="742950" indent="-285750" eaLnBrk="0" hangingPunct="0">
              <a:tabLst>
                <a:tab pos="355600" algn="l"/>
              </a:tabLst>
              <a:defRPr sz="2000" b="1">
                <a:solidFill>
                  <a:schemeClr val="tx1"/>
                </a:solidFill>
                <a:latin typeface="Arial" panose="020B0604020202020204" pitchFamily="34" charset="0"/>
                <a:cs typeface="Arial" panose="020B0604020202020204" pitchFamily="34" charset="0"/>
              </a:defRPr>
            </a:lvl2pPr>
            <a:lvl3pPr marL="11430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3pPr>
            <a:lvl4pPr marL="16002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4pPr>
            <a:lvl5pPr marL="2057400" indent="-228600" eaLnBrk="0" hangingPunct="0">
              <a:tabLst>
                <a:tab pos="355600" algn="l"/>
              </a:tabLst>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55600" algn="l"/>
              </a:tabLs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2100" dirty="0"/>
              <a:t>FAALİYETLER KODLANIRKEN KULLANILAN KAYNAKLAR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1236"/>
                                        </p:tgtEl>
                                        <p:attrNameLst>
                                          <p:attrName>style.visibility</p:attrName>
                                        </p:attrNameLst>
                                      </p:cBhvr>
                                      <p:to>
                                        <p:strVal val="visible"/>
                                      </p:to>
                                    </p:set>
                                    <p:anim calcmode="lin" valueType="num">
                                      <p:cBhvr additive="base">
                                        <p:cTn id="7" dur="500" fill="hold"/>
                                        <p:tgtEl>
                                          <p:spTgt spid="1631236"/>
                                        </p:tgtEl>
                                        <p:attrNameLst>
                                          <p:attrName>ppt_x</p:attrName>
                                        </p:attrNameLst>
                                      </p:cBhvr>
                                      <p:tavLst>
                                        <p:tav tm="0">
                                          <p:val>
                                            <p:strVal val="0-#ppt_w/2"/>
                                          </p:val>
                                        </p:tav>
                                        <p:tav tm="100000">
                                          <p:val>
                                            <p:strVal val="#ppt_x"/>
                                          </p:val>
                                        </p:tav>
                                      </p:tavLst>
                                    </p:anim>
                                    <p:anim calcmode="lin" valueType="num">
                                      <p:cBhvr additive="base">
                                        <p:cTn id="8" dur="500" fill="hold"/>
                                        <p:tgtEl>
                                          <p:spTgt spid="16312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1234">
                                            <p:txEl>
                                              <p:pRg st="0" end="0"/>
                                            </p:txEl>
                                          </p:spTgt>
                                        </p:tgtEl>
                                        <p:attrNameLst>
                                          <p:attrName>style.visibility</p:attrName>
                                        </p:attrNameLst>
                                      </p:cBhvr>
                                      <p:to>
                                        <p:strVal val="visible"/>
                                      </p:to>
                                    </p:set>
                                    <p:anim calcmode="lin" valueType="num">
                                      <p:cBhvr additive="base">
                                        <p:cTn id="13" dur="500" fill="hold"/>
                                        <p:tgtEl>
                                          <p:spTgt spid="163123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12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1234">
                                            <p:txEl>
                                              <p:pRg st="1" end="1"/>
                                            </p:txEl>
                                          </p:spTgt>
                                        </p:tgtEl>
                                        <p:attrNameLst>
                                          <p:attrName>style.visibility</p:attrName>
                                        </p:attrNameLst>
                                      </p:cBhvr>
                                      <p:to>
                                        <p:strVal val="visible"/>
                                      </p:to>
                                    </p:set>
                                    <p:anim calcmode="lin" valueType="num">
                                      <p:cBhvr additive="base">
                                        <p:cTn id="19" dur="500" fill="hold"/>
                                        <p:tgtEl>
                                          <p:spTgt spid="1631234">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12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31234">
                                            <p:txEl>
                                              <p:pRg st="2" end="2"/>
                                            </p:txEl>
                                          </p:spTgt>
                                        </p:tgtEl>
                                        <p:attrNameLst>
                                          <p:attrName>style.visibility</p:attrName>
                                        </p:attrNameLst>
                                      </p:cBhvr>
                                      <p:to>
                                        <p:strVal val="visible"/>
                                      </p:to>
                                    </p:set>
                                    <p:anim calcmode="lin" valueType="num">
                                      <p:cBhvr additive="base">
                                        <p:cTn id="25" dur="500" fill="hold"/>
                                        <p:tgtEl>
                                          <p:spTgt spid="1631234">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3123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31234">
                                            <p:txEl>
                                              <p:pRg st="3" end="3"/>
                                            </p:txEl>
                                          </p:spTgt>
                                        </p:tgtEl>
                                        <p:attrNameLst>
                                          <p:attrName>style.visibility</p:attrName>
                                        </p:attrNameLst>
                                      </p:cBhvr>
                                      <p:to>
                                        <p:strVal val="visible"/>
                                      </p:to>
                                    </p:set>
                                    <p:anim calcmode="lin" valueType="num">
                                      <p:cBhvr additive="base">
                                        <p:cTn id="31" dur="500" fill="hold"/>
                                        <p:tgtEl>
                                          <p:spTgt spid="1631234">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3123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31234">
                                            <p:txEl>
                                              <p:pRg st="4" end="4"/>
                                            </p:txEl>
                                          </p:spTgt>
                                        </p:tgtEl>
                                        <p:attrNameLst>
                                          <p:attrName>style.visibility</p:attrName>
                                        </p:attrNameLst>
                                      </p:cBhvr>
                                      <p:to>
                                        <p:strVal val="visible"/>
                                      </p:to>
                                    </p:set>
                                    <p:anim calcmode="lin" valueType="num">
                                      <p:cBhvr additive="base">
                                        <p:cTn id="37" dur="500" fill="hold"/>
                                        <p:tgtEl>
                                          <p:spTgt spid="1631234">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3123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31234">
                                            <p:txEl>
                                              <p:pRg st="5" end="5"/>
                                            </p:txEl>
                                          </p:spTgt>
                                        </p:tgtEl>
                                        <p:attrNameLst>
                                          <p:attrName>style.visibility</p:attrName>
                                        </p:attrNameLst>
                                      </p:cBhvr>
                                      <p:to>
                                        <p:strVal val="visible"/>
                                      </p:to>
                                    </p:set>
                                    <p:anim calcmode="lin" valueType="num">
                                      <p:cBhvr additive="base">
                                        <p:cTn id="43" dur="500" fill="hold"/>
                                        <p:tgtEl>
                                          <p:spTgt spid="1631234">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3123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1234" grpId="0" build="p" autoUpdateAnimBg="0"/>
      <p:bldP spid="16312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2 Slayt Numarası Yer Tutucusu">
            <a:extLst>
              <a:ext uri="{FF2B5EF4-FFF2-40B4-BE49-F238E27FC236}">
                <a16:creationId xmlns:a16="http://schemas.microsoft.com/office/drawing/2014/main" id="{D0AB402B-9C9F-5D4C-B9DD-470CEED29032}"/>
              </a:ext>
            </a:extLst>
          </p:cNvPr>
          <p:cNvSpPr>
            <a:spLocks noGrp="1"/>
          </p:cNvSpPr>
          <p:nvPr>
            <p:ph type="sldNum" sz="quarter" idx="11"/>
          </p:nvPr>
        </p:nvSpPr>
        <p:spPr/>
        <p:txBody>
          <a:bodyPr/>
          <a:lstStyle/>
          <a:p>
            <a:pPr>
              <a:defRPr/>
            </a:pPr>
            <a:fld id="{F3FA19EC-3D05-9A4C-A9BC-A2611E152C20}" type="slidenum">
              <a:rPr lang="tr-TR">
                <a:ln>
                  <a:solidFill>
                    <a:srgbClr val="AB2328"/>
                  </a:solidFill>
                </a:ln>
                <a:latin typeface="Arial" charset="0"/>
                <a:cs typeface="+mn-cs"/>
              </a:rPr>
              <a:pPr>
                <a:defRPr/>
              </a:pPr>
              <a:t>30</a:t>
            </a:fld>
            <a:endParaRPr lang="tr-TR">
              <a:ln>
                <a:solidFill>
                  <a:srgbClr val="AB2328"/>
                </a:solidFill>
              </a:ln>
              <a:latin typeface="Arial" charset="0"/>
              <a:cs typeface="+mn-cs"/>
            </a:endParaRPr>
          </a:p>
        </p:txBody>
      </p:sp>
      <p:sp>
        <p:nvSpPr>
          <p:cNvPr id="22530" name="Rectangle 2">
            <a:extLst>
              <a:ext uri="{FF2B5EF4-FFF2-40B4-BE49-F238E27FC236}">
                <a16:creationId xmlns:a16="http://schemas.microsoft.com/office/drawing/2014/main" id="{9226A7AF-0E94-5448-B281-9B57006E35E9}"/>
              </a:ext>
            </a:extLst>
          </p:cNvPr>
          <p:cNvSpPr>
            <a:spLocks noGrp="1" noChangeArrowheads="1"/>
          </p:cNvSpPr>
          <p:nvPr>
            <p:ph type="title" idx="4294967295"/>
          </p:nvPr>
        </p:nvSpPr>
        <p:spPr>
          <a:xfrm>
            <a:off x="1524000" y="341313"/>
            <a:ext cx="8229600" cy="1143000"/>
          </a:xfrm>
        </p:spPr>
        <p:txBody>
          <a:bodyPr/>
          <a:lstStyle/>
          <a:p>
            <a:pPr marL="609600" indent="19050"/>
            <a:r>
              <a:rPr lang="tr-TR" altLang="tr-TR" b="1"/>
              <a:t>Örnek Faaliyetlerimiz</a:t>
            </a:r>
          </a:p>
        </p:txBody>
      </p:sp>
      <p:sp>
        <p:nvSpPr>
          <p:cNvPr id="20483" name="Rectangle 3">
            <a:extLst>
              <a:ext uri="{FF2B5EF4-FFF2-40B4-BE49-F238E27FC236}">
                <a16:creationId xmlns:a16="http://schemas.microsoft.com/office/drawing/2014/main" id="{797782D1-3882-A149-AC24-663CE2E02222}"/>
              </a:ext>
            </a:extLst>
          </p:cNvPr>
          <p:cNvSpPr>
            <a:spLocks noGrp="1" noChangeArrowheads="1"/>
          </p:cNvSpPr>
          <p:nvPr>
            <p:ph type="body" idx="4294967295"/>
          </p:nvPr>
        </p:nvSpPr>
        <p:spPr/>
        <p:txBody>
          <a:bodyPr/>
          <a:lstStyle/>
          <a:p>
            <a:pPr marL="609600" indent="19050" algn="ctr">
              <a:buFont typeface="Wingdings" pitchFamily="2" charset="2"/>
              <a:buChar char="§"/>
            </a:pPr>
            <a:endParaRPr lang="tr-TR" altLang="tr-TR"/>
          </a:p>
          <a:p>
            <a:pPr marL="609600" indent="19050"/>
            <a:r>
              <a:rPr lang="tr-TR" altLang="tr-TR" sz="2400"/>
              <a:t>İş elbisesi imalatı</a:t>
            </a:r>
          </a:p>
          <a:p>
            <a:pPr marL="609600" indent="19050">
              <a:buNone/>
            </a:pPr>
            <a:endParaRPr lang="tr-TR" altLang="tr-TR" sz="2400"/>
          </a:p>
          <a:p>
            <a:pPr marL="609600" indent="19050"/>
            <a:r>
              <a:rPr lang="tr-TR" altLang="tr-TR" sz="2400"/>
              <a:t>Tavuk yetiştiriciliği</a:t>
            </a:r>
          </a:p>
          <a:p>
            <a:pPr marL="609600" indent="19050"/>
            <a:endParaRPr lang="tr-TR" altLang="tr-TR" sz="2400"/>
          </a:p>
          <a:p>
            <a:pPr marL="609600" indent="19050"/>
            <a:r>
              <a:rPr lang="tr-TR" altLang="tr-TR" sz="2400"/>
              <a:t>Tavuk yemi imalatı</a:t>
            </a:r>
          </a:p>
          <a:p>
            <a:pPr marL="609600" indent="19050"/>
            <a:endParaRPr lang="tr-TR" altLang="tr-TR" sz="2400"/>
          </a:p>
          <a:p>
            <a:pPr marL="609600" indent="19050"/>
            <a:r>
              <a:rPr lang="tr-TR" altLang="tr-TR" sz="2400"/>
              <a:t>Pulluk ticareti</a:t>
            </a:r>
          </a:p>
          <a:p>
            <a:pPr marL="609600" indent="19050"/>
            <a:endParaRPr lang="tr-TR" altLang="tr-TR"/>
          </a:p>
        </p:txBody>
      </p:sp>
      <p:sp>
        <p:nvSpPr>
          <p:cNvPr id="68613" name="3 Veri Yer Tutucusu">
            <a:extLst>
              <a:ext uri="{FF2B5EF4-FFF2-40B4-BE49-F238E27FC236}">
                <a16:creationId xmlns:a16="http://schemas.microsoft.com/office/drawing/2014/main" id="{611ABBF5-DCB6-AD42-A705-6DD91DFAC8E3}"/>
              </a:ext>
            </a:extLst>
          </p:cNvPr>
          <p:cNvSpPr txBox="1">
            <a:spLocks noGrp="1"/>
          </p:cNvSpPr>
          <p:nvPr/>
        </p:nvSpPr>
        <p:spPr bwMode="auto">
          <a:xfrm>
            <a:off x="1981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endParaRPr lang="en-US" altLang="tr-TR" sz="1400" b="0"/>
          </a:p>
        </p:txBody>
      </p:sp>
      <p:pic>
        <p:nvPicPr>
          <p:cNvPr id="1677320" name="Picture 8" descr="ANd9GcRwQMxls3Xn0sZD-HQc0v8gHWvwb6w75sduAoM59GeY7LVN7mHp4Q">
            <a:extLst>
              <a:ext uri="{FF2B5EF4-FFF2-40B4-BE49-F238E27FC236}">
                <a16:creationId xmlns:a16="http://schemas.microsoft.com/office/drawing/2014/main" id="{FC3B3EB1-B321-C544-93BE-FCA65CCD0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6851" y="1628776"/>
            <a:ext cx="98901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AutoShape 9" descr="2Q==">
            <a:extLst>
              <a:ext uri="{FF2B5EF4-FFF2-40B4-BE49-F238E27FC236}">
                <a16:creationId xmlns:a16="http://schemas.microsoft.com/office/drawing/2014/main" id="{74242F31-09D3-7F4E-A803-B16E2D64D231}"/>
              </a:ext>
            </a:extLst>
          </p:cNvPr>
          <p:cNvSpPr>
            <a:spLocks noChangeAspect="1" noChangeArrowheads="1"/>
          </p:cNvSpPr>
          <p:nvPr/>
        </p:nvSpPr>
        <p:spPr bwMode="auto">
          <a:xfrm>
            <a:off x="1587500" y="1"/>
            <a:ext cx="25336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68616" name="AutoShape 10" descr="2Q==">
            <a:extLst>
              <a:ext uri="{FF2B5EF4-FFF2-40B4-BE49-F238E27FC236}">
                <a16:creationId xmlns:a16="http://schemas.microsoft.com/office/drawing/2014/main" id="{8F219A8B-9B55-6942-92F1-45973278CFFC}"/>
              </a:ext>
            </a:extLst>
          </p:cNvPr>
          <p:cNvSpPr>
            <a:spLocks noChangeAspect="1" noChangeArrowheads="1"/>
          </p:cNvSpPr>
          <p:nvPr/>
        </p:nvSpPr>
        <p:spPr bwMode="auto">
          <a:xfrm>
            <a:off x="1587500" y="1"/>
            <a:ext cx="25336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68617" name="AutoShape 11" descr="2Q==">
            <a:extLst>
              <a:ext uri="{FF2B5EF4-FFF2-40B4-BE49-F238E27FC236}">
                <a16:creationId xmlns:a16="http://schemas.microsoft.com/office/drawing/2014/main" id="{2F588F18-FA7D-9C4B-BFAF-9D245C775264}"/>
              </a:ext>
            </a:extLst>
          </p:cNvPr>
          <p:cNvSpPr>
            <a:spLocks noChangeAspect="1" noChangeArrowheads="1"/>
          </p:cNvSpPr>
          <p:nvPr/>
        </p:nvSpPr>
        <p:spPr bwMode="auto">
          <a:xfrm>
            <a:off x="1587500" y="1"/>
            <a:ext cx="10668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sp>
        <p:nvSpPr>
          <p:cNvPr id="68618" name="AutoShape 12" descr="2Q==">
            <a:extLst>
              <a:ext uri="{FF2B5EF4-FFF2-40B4-BE49-F238E27FC236}">
                <a16:creationId xmlns:a16="http://schemas.microsoft.com/office/drawing/2014/main" id="{9D911DC4-0CED-9341-8720-260048611506}"/>
              </a:ext>
            </a:extLst>
          </p:cNvPr>
          <p:cNvSpPr>
            <a:spLocks noChangeAspect="1" noChangeArrowheads="1"/>
          </p:cNvSpPr>
          <p:nvPr/>
        </p:nvSpPr>
        <p:spPr bwMode="auto">
          <a:xfrm>
            <a:off x="1587500" y="1"/>
            <a:ext cx="10668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endParaRPr lang="tr-TR" altLang="tr-TR"/>
          </a:p>
        </p:txBody>
      </p:sp>
      <p:pic>
        <p:nvPicPr>
          <p:cNvPr id="1677325" name="Picture 13">
            <a:extLst>
              <a:ext uri="{FF2B5EF4-FFF2-40B4-BE49-F238E27FC236}">
                <a16:creationId xmlns:a16="http://schemas.microsoft.com/office/drawing/2014/main" id="{6BD84188-72FE-8740-9739-3596E151A6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338" y="2708276"/>
            <a:ext cx="12255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7326" name="Picture 14" descr="ANd9GcQMpI5Bcy_qPOZMLAlL1TjG-suDs2uDanQMB2OUV74kKl2zQrYG">
            <a:extLst>
              <a:ext uri="{FF2B5EF4-FFF2-40B4-BE49-F238E27FC236}">
                <a16:creationId xmlns:a16="http://schemas.microsoft.com/office/drawing/2014/main" id="{486DE4B4-1591-4B46-9D6E-753EE6B937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6363" y="3541714"/>
            <a:ext cx="1223962"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7328" name="Picture 16" descr="ANd9GcRF5zNrYmHgJM9Rm2qMpuq4iFO7-zFYZ4GNkS3zMAqwE7DpNQcy">
            <a:extLst>
              <a:ext uri="{FF2B5EF4-FFF2-40B4-BE49-F238E27FC236}">
                <a16:creationId xmlns:a16="http://schemas.microsoft.com/office/drawing/2014/main" id="{DC4AB2E0-B21D-2744-BD78-CE86DE01B1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0464" y="4508501"/>
            <a:ext cx="1798637"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horizontal)">
                                      <p:cBhvr>
                                        <p:cTn id="7" dur="500"/>
                                        <p:tgtEl>
                                          <p:spTgt spid="22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diamond(in)">
                                      <p:cBhvr>
                                        <p:cTn id="12" dur="500"/>
                                        <p:tgtEl>
                                          <p:spTgt spid="20483">
                                            <p:txEl>
                                              <p:pRg st="1" end="1"/>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animEffect transition="in" filter="diamond(in)">
                                      <p:cBhvr>
                                        <p:cTn id="15" dur="500"/>
                                        <p:tgtEl>
                                          <p:spTgt spid="20483">
                                            <p:txEl>
                                              <p:pRg st="3" end="3"/>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20483">
                                            <p:txEl>
                                              <p:pRg st="5" end="5"/>
                                            </p:txEl>
                                          </p:spTgt>
                                        </p:tgtEl>
                                        <p:attrNameLst>
                                          <p:attrName>style.visibility</p:attrName>
                                        </p:attrNameLst>
                                      </p:cBhvr>
                                      <p:to>
                                        <p:strVal val="visible"/>
                                      </p:to>
                                    </p:set>
                                    <p:animEffect transition="in" filter="diamond(in)">
                                      <p:cBhvr>
                                        <p:cTn id="18" dur="500"/>
                                        <p:tgtEl>
                                          <p:spTgt spid="20483">
                                            <p:txEl>
                                              <p:pRg st="5" end="5"/>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20483">
                                            <p:txEl>
                                              <p:pRg st="7" end="7"/>
                                            </p:txEl>
                                          </p:spTgt>
                                        </p:tgtEl>
                                        <p:attrNameLst>
                                          <p:attrName>style.visibility</p:attrName>
                                        </p:attrNameLst>
                                      </p:cBhvr>
                                      <p:to>
                                        <p:strVal val="visible"/>
                                      </p:to>
                                    </p:set>
                                    <p:animEffect transition="in" filter="diamond(in)">
                                      <p:cBhvr>
                                        <p:cTn id="21" dur="500"/>
                                        <p:tgtEl>
                                          <p:spTgt spid="20483">
                                            <p:txEl>
                                              <p:pRg st="7" end="7"/>
                                            </p:txEl>
                                          </p:spTgt>
                                        </p:tgtEl>
                                      </p:cBhvr>
                                    </p:animEffect>
                                  </p:childTnLst>
                                </p:cTn>
                              </p:par>
                              <p:par>
                                <p:cTn id="22" presetID="8" presetClass="entr" presetSubtype="16" fill="hold" nodeType="withEffect">
                                  <p:stCondLst>
                                    <p:cond delay="0"/>
                                  </p:stCondLst>
                                  <p:childTnLst>
                                    <p:set>
                                      <p:cBhvr>
                                        <p:cTn id="23" dur="1" fill="hold">
                                          <p:stCondLst>
                                            <p:cond delay="0"/>
                                          </p:stCondLst>
                                        </p:cTn>
                                        <p:tgtEl>
                                          <p:spTgt spid="1677320"/>
                                        </p:tgtEl>
                                        <p:attrNameLst>
                                          <p:attrName>style.visibility</p:attrName>
                                        </p:attrNameLst>
                                      </p:cBhvr>
                                      <p:to>
                                        <p:strVal val="visible"/>
                                      </p:to>
                                    </p:set>
                                    <p:animEffect transition="in" filter="diamond(in)">
                                      <p:cBhvr>
                                        <p:cTn id="24" dur="500"/>
                                        <p:tgtEl>
                                          <p:spTgt spid="1677320"/>
                                        </p:tgtEl>
                                      </p:cBhvr>
                                    </p:animEffect>
                                  </p:childTnLst>
                                </p:cTn>
                              </p:par>
                              <p:par>
                                <p:cTn id="25" presetID="8" presetClass="entr" presetSubtype="16" fill="hold" nodeType="withEffect">
                                  <p:stCondLst>
                                    <p:cond delay="0"/>
                                  </p:stCondLst>
                                  <p:childTnLst>
                                    <p:set>
                                      <p:cBhvr>
                                        <p:cTn id="26" dur="1" fill="hold">
                                          <p:stCondLst>
                                            <p:cond delay="0"/>
                                          </p:stCondLst>
                                        </p:cTn>
                                        <p:tgtEl>
                                          <p:spTgt spid="1677326"/>
                                        </p:tgtEl>
                                        <p:attrNameLst>
                                          <p:attrName>style.visibility</p:attrName>
                                        </p:attrNameLst>
                                      </p:cBhvr>
                                      <p:to>
                                        <p:strVal val="visible"/>
                                      </p:to>
                                    </p:set>
                                    <p:animEffect transition="in" filter="diamond(in)">
                                      <p:cBhvr>
                                        <p:cTn id="27" dur="500"/>
                                        <p:tgtEl>
                                          <p:spTgt spid="1677326"/>
                                        </p:tgtEl>
                                      </p:cBhvr>
                                    </p:animEffect>
                                  </p:childTnLst>
                                </p:cTn>
                              </p:par>
                              <p:par>
                                <p:cTn id="28" presetID="8" presetClass="entr" presetSubtype="16" fill="hold" nodeType="withEffect">
                                  <p:stCondLst>
                                    <p:cond delay="0"/>
                                  </p:stCondLst>
                                  <p:childTnLst>
                                    <p:set>
                                      <p:cBhvr>
                                        <p:cTn id="29" dur="1" fill="hold">
                                          <p:stCondLst>
                                            <p:cond delay="0"/>
                                          </p:stCondLst>
                                        </p:cTn>
                                        <p:tgtEl>
                                          <p:spTgt spid="1677328"/>
                                        </p:tgtEl>
                                        <p:attrNameLst>
                                          <p:attrName>style.visibility</p:attrName>
                                        </p:attrNameLst>
                                      </p:cBhvr>
                                      <p:to>
                                        <p:strVal val="visible"/>
                                      </p:to>
                                    </p:set>
                                    <p:animEffect transition="in" filter="diamond(in)">
                                      <p:cBhvr>
                                        <p:cTn id="30" dur="500"/>
                                        <p:tgtEl>
                                          <p:spTgt spid="1677328"/>
                                        </p:tgtEl>
                                      </p:cBhvr>
                                    </p:animEffect>
                                  </p:childTnLst>
                                </p:cTn>
                              </p:par>
                              <p:par>
                                <p:cTn id="31" presetID="8" presetClass="entr" presetSubtype="16" fill="hold" nodeType="withEffect">
                                  <p:stCondLst>
                                    <p:cond delay="0"/>
                                  </p:stCondLst>
                                  <p:childTnLst>
                                    <p:set>
                                      <p:cBhvr>
                                        <p:cTn id="32" dur="1" fill="hold">
                                          <p:stCondLst>
                                            <p:cond delay="0"/>
                                          </p:stCondLst>
                                        </p:cTn>
                                        <p:tgtEl>
                                          <p:spTgt spid="1677325"/>
                                        </p:tgtEl>
                                        <p:attrNameLst>
                                          <p:attrName>style.visibility</p:attrName>
                                        </p:attrNameLst>
                                      </p:cBhvr>
                                      <p:to>
                                        <p:strVal val="visible"/>
                                      </p:to>
                                    </p:set>
                                    <p:animEffect transition="in" filter="diamond(in)">
                                      <p:cBhvr>
                                        <p:cTn id="33" dur="500"/>
                                        <p:tgtEl>
                                          <p:spTgt spid="1677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a:extLst>
              <a:ext uri="{FF2B5EF4-FFF2-40B4-BE49-F238E27FC236}">
                <a16:creationId xmlns:a16="http://schemas.microsoft.com/office/drawing/2014/main" id="{4C787824-4976-9C44-9152-7B826A2EF41F}"/>
              </a:ext>
            </a:extLst>
          </p:cNvPr>
          <p:cNvSpPr>
            <a:spLocks noGrp="1" noChangeArrowheads="1"/>
          </p:cNvSpPr>
          <p:nvPr>
            <p:ph type="title" idx="4294967295"/>
          </p:nvPr>
        </p:nvSpPr>
        <p:spPr/>
        <p:txBody>
          <a:bodyPr/>
          <a:lstStyle/>
          <a:p>
            <a:pPr eaLnBrk="1" hangingPunct="1"/>
            <a:r>
              <a:rPr lang="tr-TR" altLang="tr-TR" b="1"/>
              <a:t>Faaliyet Kodlaması</a:t>
            </a:r>
          </a:p>
        </p:txBody>
      </p:sp>
      <p:sp>
        <p:nvSpPr>
          <p:cNvPr id="23555" name="Rectangle 3">
            <a:extLst>
              <a:ext uri="{FF2B5EF4-FFF2-40B4-BE49-F238E27FC236}">
                <a16:creationId xmlns:a16="http://schemas.microsoft.com/office/drawing/2014/main" id="{C1F3014C-DEDF-AA44-9597-A96B19C192A8}"/>
              </a:ext>
            </a:extLst>
          </p:cNvPr>
          <p:cNvSpPr>
            <a:spLocks noGrp="1" noChangeArrowheads="1"/>
          </p:cNvSpPr>
          <p:nvPr>
            <p:ph type="body" idx="4294967295"/>
          </p:nvPr>
        </p:nvSpPr>
        <p:spPr/>
        <p:txBody>
          <a:bodyPr/>
          <a:lstStyle/>
          <a:p>
            <a:pPr marL="609600" indent="19050" algn="ctr">
              <a:buNone/>
            </a:pPr>
            <a:r>
              <a:rPr lang="tr-TR" altLang="tr-TR" b="1"/>
              <a:t>Faaliyetlerin “NACE Rev.2” Kullanılarak bulunması</a:t>
            </a:r>
          </a:p>
          <a:p>
            <a:pPr marL="609600" indent="19050">
              <a:buNone/>
            </a:pPr>
            <a:endParaRPr lang="tr-TR" altLang="tr-TR"/>
          </a:p>
          <a:p>
            <a:pPr marL="609600" indent="19050">
              <a:buNone/>
            </a:pPr>
            <a:r>
              <a:rPr lang="tr-TR" altLang="tr-TR" b="1" u="sng">
                <a:solidFill>
                  <a:srgbClr val="801A1E"/>
                </a:solidFill>
              </a:rPr>
              <a:t>http://www.tuik.gov.tr </a:t>
            </a:r>
            <a:r>
              <a:rPr lang="tr-TR" altLang="tr-TR" sz="2400"/>
              <a:t>sayfasında “Sınıflamalar” başlığı seçilerek, ya da </a:t>
            </a:r>
          </a:p>
          <a:p>
            <a:pPr marL="609600" indent="19050">
              <a:buNone/>
            </a:pPr>
            <a:r>
              <a:rPr lang="tr-TR" altLang="tr-TR" sz="2400" b="1" u="sng">
                <a:solidFill>
                  <a:srgbClr val="801A1E"/>
                </a:solidFill>
              </a:rPr>
              <a:t>http://tuikapp.tuik.gov.tr/DIESS/</a:t>
            </a:r>
          </a:p>
          <a:p>
            <a:pPr marL="609600" indent="19050">
              <a:buNone/>
            </a:pPr>
            <a:r>
              <a:rPr lang="tr-TR" altLang="tr-TR" sz="2400"/>
              <a:t>yazılarak sınıflama sunucusuna erişilebilir.</a:t>
            </a:r>
            <a:endParaRPr lang="tr-TR" altLang="tr-TR"/>
          </a:p>
        </p:txBody>
      </p:sp>
      <p:sp>
        <p:nvSpPr>
          <p:cNvPr id="69637" name="3 Veri Yer Tutucusu">
            <a:extLst>
              <a:ext uri="{FF2B5EF4-FFF2-40B4-BE49-F238E27FC236}">
                <a16:creationId xmlns:a16="http://schemas.microsoft.com/office/drawing/2014/main" id="{3223E94C-086E-654B-AA83-BCFB8534D72A}"/>
              </a:ext>
            </a:extLst>
          </p:cNvPr>
          <p:cNvSpPr txBox="1">
            <a:spLocks noGrp="1"/>
          </p:cNvSpPr>
          <p:nvPr/>
        </p:nvSpPr>
        <p:spPr bwMode="auto">
          <a:xfrm>
            <a:off x="1981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endParaRPr lang="en-US" altLang="tr-TR" sz="14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diamond(in)">
                                      <p:cBhvr>
                                        <p:cTn id="12" dur="500"/>
                                        <p:tgtEl>
                                          <p:spTgt spid="235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animEffect transition="in" filter="diamond(in)">
                                      <p:cBhvr>
                                        <p:cTn id="17" dur="500"/>
                                        <p:tgtEl>
                                          <p:spTgt spid="23555">
                                            <p:txEl>
                                              <p:pRg st="3" end="3"/>
                                            </p:txEl>
                                          </p:spTgt>
                                        </p:tgtEl>
                                      </p:cBhvr>
                                    </p:animEffect>
                                  </p:childTnLst>
                                </p:cTn>
                              </p:par>
                              <p:par>
                                <p:cTn id="18" presetID="8" presetClass="entr" presetSubtype="16" fill="hold" nodeType="withEffect">
                                  <p:stCondLst>
                                    <p:cond delay="0"/>
                                  </p:stCondLst>
                                  <p:childTnLst>
                                    <p:set>
                                      <p:cBhvr>
                                        <p:cTn id="19" dur="1" fill="hold">
                                          <p:stCondLst>
                                            <p:cond delay="0"/>
                                          </p:stCondLst>
                                        </p:cTn>
                                        <p:tgtEl>
                                          <p:spTgt spid="23555">
                                            <p:txEl>
                                              <p:pRg st="4" end="4"/>
                                            </p:txEl>
                                          </p:spTgt>
                                        </p:tgtEl>
                                        <p:attrNameLst>
                                          <p:attrName>style.visibility</p:attrName>
                                        </p:attrNameLst>
                                      </p:cBhvr>
                                      <p:to>
                                        <p:strVal val="visible"/>
                                      </p:to>
                                    </p:set>
                                    <p:animEffect transition="in" filter="diamond(in)">
                                      <p:cBhvr>
                                        <p:cTn id="20"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a:extLst>
              <a:ext uri="{FF2B5EF4-FFF2-40B4-BE49-F238E27FC236}">
                <a16:creationId xmlns:a16="http://schemas.microsoft.com/office/drawing/2014/main" id="{C20291AD-498C-9A4C-9985-DED3E8D9E513}"/>
              </a:ext>
            </a:extLst>
          </p:cNvPr>
          <p:cNvSpPr>
            <a:spLocks noGrp="1" noChangeArrowheads="1"/>
          </p:cNvSpPr>
          <p:nvPr>
            <p:ph type="title" idx="4294967295"/>
          </p:nvPr>
        </p:nvSpPr>
        <p:spPr/>
        <p:txBody>
          <a:bodyPr/>
          <a:lstStyle/>
          <a:p>
            <a:pPr eaLnBrk="1" hangingPunct="1"/>
            <a:r>
              <a:rPr lang="tr-TR" altLang="tr-TR" b="1"/>
              <a:t>Faaliyet Kodlaması</a:t>
            </a:r>
          </a:p>
        </p:txBody>
      </p:sp>
      <p:sp>
        <p:nvSpPr>
          <p:cNvPr id="24579" name="Rectangle 3">
            <a:extLst>
              <a:ext uri="{FF2B5EF4-FFF2-40B4-BE49-F238E27FC236}">
                <a16:creationId xmlns:a16="http://schemas.microsoft.com/office/drawing/2014/main" id="{18327C13-D7B9-7244-A419-25428E350F7C}"/>
              </a:ext>
            </a:extLst>
          </p:cNvPr>
          <p:cNvSpPr>
            <a:spLocks noGrp="1" noChangeArrowheads="1"/>
          </p:cNvSpPr>
          <p:nvPr>
            <p:ph type="body" idx="4294967295"/>
          </p:nvPr>
        </p:nvSpPr>
        <p:spPr/>
        <p:txBody>
          <a:bodyPr/>
          <a:lstStyle/>
          <a:p>
            <a:pPr marL="609600" indent="19050" algn="ctr">
              <a:buNone/>
            </a:pPr>
            <a:r>
              <a:rPr lang="tr-TR" altLang="tr-TR" b="1"/>
              <a:t>Faaliyetlerin “NACE Rev.2” SÖZLÜĞÜ kullanılarak bulunması</a:t>
            </a:r>
          </a:p>
          <a:p>
            <a:pPr marL="609600" indent="19050">
              <a:buNone/>
            </a:pPr>
            <a:endParaRPr lang="tr-TR" altLang="tr-TR"/>
          </a:p>
          <a:p>
            <a:pPr marL="609600" indent="19050">
              <a:buNone/>
            </a:pPr>
            <a:endParaRPr lang="tr-TR" altLang="tr-TR" b="1"/>
          </a:p>
          <a:p>
            <a:pPr marL="609600" indent="19050">
              <a:buNone/>
            </a:pPr>
            <a:r>
              <a:rPr lang="tr-TR" altLang="tr-TR" sz="3600" b="1" u="sng">
                <a:solidFill>
                  <a:srgbClr val="801A1E"/>
                </a:solidFill>
              </a:rPr>
              <a:t>http://tuikapp.tuik.gov.tr/DIESS/</a:t>
            </a:r>
          </a:p>
          <a:p>
            <a:pPr marL="609600" indent="19050">
              <a:buNone/>
            </a:pPr>
            <a:endParaRPr lang="tr-TR" altLang="tr-TR"/>
          </a:p>
        </p:txBody>
      </p:sp>
      <p:sp>
        <p:nvSpPr>
          <p:cNvPr id="70661" name="3 Veri Yer Tutucusu">
            <a:extLst>
              <a:ext uri="{FF2B5EF4-FFF2-40B4-BE49-F238E27FC236}">
                <a16:creationId xmlns:a16="http://schemas.microsoft.com/office/drawing/2014/main" id="{32375BED-6426-4A43-AB3D-3F1F1EC1B4EE}"/>
              </a:ext>
            </a:extLst>
          </p:cNvPr>
          <p:cNvSpPr txBox="1">
            <a:spLocks noGrp="1"/>
          </p:cNvSpPr>
          <p:nvPr/>
        </p:nvSpPr>
        <p:spPr bwMode="auto">
          <a:xfrm>
            <a:off x="1981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endParaRPr lang="en-US" altLang="tr-TR" sz="14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linds(horizontal)">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579">
                                            <p:txEl>
                                              <p:pRg st="3" end="3"/>
                                            </p:txEl>
                                          </p:spTgt>
                                        </p:tgtEl>
                                        <p:attrNameLst>
                                          <p:attrName>style.visibility</p:attrName>
                                        </p:attrNameLst>
                                      </p:cBhvr>
                                      <p:to>
                                        <p:strVal val="visible"/>
                                      </p:to>
                                    </p:set>
                                    <p:animEffect transition="in" filter="blinds(horizontal)">
                                      <p:cBhvr>
                                        <p:cTn id="1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4 Slayt Numarası Yer Tutucusu">
            <a:extLst>
              <a:ext uri="{FF2B5EF4-FFF2-40B4-BE49-F238E27FC236}">
                <a16:creationId xmlns:a16="http://schemas.microsoft.com/office/drawing/2014/main" id="{277D2DDF-6782-5F43-B572-42761306DDD6}"/>
              </a:ext>
            </a:extLst>
          </p:cNvPr>
          <p:cNvSpPr>
            <a:spLocks noGrp="1"/>
          </p:cNvSpPr>
          <p:nvPr>
            <p:ph type="sldNum" sz="quarter" idx="11"/>
          </p:nvPr>
        </p:nvSpPr>
        <p:spPr/>
        <p:txBody>
          <a:bodyPr/>
          <a:lstStyle/>
          <a:p>
            <a:pPr>
              <a:defRPr/>
            </a:pPr>
            <a:fld id="{2E5FA19A-DC2F-E04F-9539-67A33AFF7ABD}" type="slidenum">
              <a:rPr lang="tr-TR">
                <a:ln>
                  <a:solidFill>
                    <a:srgbClr val="AB2328"/>
                  </a:solidFill>
                </a:ln>
                <a:latin typeface="Arial" charset="0"/>
                <a:cs typeface="+mn-cs"/>
              </a:rPr>
              <a:pPr>
                <a:defRPr/>
              </a:pPr>
              <a:t>33</a:t>
            </a:fld>
            <a:endParaRPr lang="tr-TR">
              <a:ln>
                <a:solidFill>
                  <a:srgbClr val="AB2328"/>
                </a:solidFill>
              </a:ln>
              <a:latin typeface="Arial" charset="0"/>
              <a:cs typeface="+mn-cs"/>
            </a:endParaRPr>
          </a:p>
        </p:txBody>
      </p:sp>
      <p:sp>
        <p:nvSpPr>
          <p:cNvPr id="71683" name="Rectangle 2">
            <a:extLst>
              <a:ext uri="{FF2B5EF4-FFF2-40B4-BE49-F238E27FC236}">
                <a16:creationId xmlns:a16="http://schemas.microsoft.com/office/drawing/2014/main" id="{15162E91-B81E-5D4D-B6A6-9D46EB968479}"/>
              </a:ext>
            </a:extLst>
          </p:cNvPr>
          <p:cNvSpPr>
            <a:spLocks noChangeArrowheads="1"/>
          </p:cNvSpPr>
          <p:nvPr/>
        </p:nvSpPr>
        <p:spPr bwMode="auto">
          <a:xfrm>
            <a:off x="1943100" y="4511675"/>
            <a:ext cx="87249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endParaRPr lang="en-US" altLang="tr-TR">
              <a:solidFill>
                <a:srgbClr val="FFFF99"/>
              </a:solidFill>
            </a:endParaRPr>
          </a:p>
        </p:txBody>
      </p:sp>
      <p:sp>
        <p:nvSpPr>
          <p:cNvPr id="1437699" name="Rectangle 3">
            <a:extLst>
              <a:ext uri="{FF2B5EF4-FFF2-40B4-BE49-F238E27FC236}">
                <a16:creationId xmlns:a16="http://schemas.microsoft.com/office/drawing/2014/main" id="{B5956D35-A475-EC44-962E-3BF60BBEC8ED}"/>
              </a:ext>
            </a:extLst>
          </p:cNvPr>
          <p:cNvSpPr>
            <a:spLocks noChangeArrowheads="1"/>
          </p:cNvSpPr>
          <p:nvPr/>
        </p:nvSpPr>
        <p:spPr bwMode="auto">
          <a:xfrm>
            <a:off x="1871664" y="1093789"/>
            <a:ext cx="838993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38200" indent="-838200"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r>
              <a:rPr lang="tr-TR" altLang="tr-TR" sz="4000" b="0"/>
              <a:t>Kaynaklar</a:t>
            </a:r>
          </a:p>
        </p:txBody>
      </p:sp>
      <p:sp>
        <p:nvSpPr>
          <p:cNvPr id="1437700" name="Rectangle 4">
            <a:extLst>
              <a:ext uri="{FF2B5EF4-FFF2-40B4-BE49-F238E27FC236}">
                <a16:creationId xmlns:a16="http://schemas.microsoft.com/office/drawing/2014/main" id="{BC8A2A73-2801-4A41-B261-97D8C1E9F4F1}"/>
              </a:ext>
            </a:extLst>
          </p:cNvPr>
          <p:cNvSpPr>
            <a:spLocks noChangeArrowheads="1"/>
          </p:cNvSpPr>
          <p:nvPr/>
        </p:nvSpPr>
        <p:spPr bwMode="auto">
          <a:xfrm>
            <a:off x="1936751" y="2749550"/>
            <a:ext cx="8416925"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38200" indent="-838200"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buFontTx/>
              <a:buChar char="•"/>
            </a:pPr>
            <a:r>
              <a:rPr lang="tr-TR" altLang="tr-TR" sz="2800" b="0"/>
              <a:t>http://ec.europa.eu/eurostat/ramon/index.cfm?TargetUrl=DSP_PUB_WELC</a:t>
            </a:r>
          </a:p>
        </p:txBody>
      </p:sp>
      <p:sp>
        <p:nvSpPr>
          <p:cNvPr id="1437701" name="Rectangle 5">
            <a:extLst>
              <a:ext uri="{FF2B5EF4-FFF2-40B4-BE49-F238E27FC236}">
                <a16:creationId xmlns:a16="http://schemas.microsoft.com/office/drawing/2014/main" id="{BCDF3AF5-2BB4-A047-92DD-CDCF919026D9}"/>
              </a:ext>
            </a:extLst>
          </p:cNvPr>
          <p:cNvSpPr>
            <a:spLocks noChangeArrowheads="1"/>
          </p:cNvSpPr>
          <p:nvPr/>
        </p:nvSpPr>
        <p:spPr bwMode="auto">
          <a:xfrm>
            <a:off x="1955800" y="1912939"/>
            <a:ext cx="8389938" cy="892175"/>
          </a:xfrm>
          <a:prstGeom prst="rect">
            <a:avLst/>
          </a:prstGeom>
          <a:noFill/>
          <a:ln w="9525">
            <a:noFill/>
            <a:miter lim="800000"/>
            <a:headEnd/>
            <a:tailEnd/>
          </a:ln>
          <a:effectLst/>
        </p:spPr>
        <p:txBody>
          <a:bodyPr anchor="ctr"/>
          <a:lstStyle/>
          <a:p>
            <a:pPr marL="838200" indent="-838200">
              <a:buFontTx/>
              <a:buChar char="•"/>
              <a:defRPr/>
            </a:pPr>
            <a:r>
              <a:rPr lang="tr-TR" sz="2800" u="sng" dirty="0">
                <a:solidFill>
                  <a:schemeClr val="accent6">
                    <a:lumMod val="75000"/>
                  </a:schemeClr>
                </a:solidFill>
                <a:latin typeface="Arial" charset="0"/>
              </a:rPr>
              <a:t>http://tuikapp.tuik.gov.tr/DIESS/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7699"/>
                                        </p:tgtEl>
                                        <p:attrNameLst>
                                          <p:attrName>style.visibility</p:attrName>
                                        </p:attrNameLst>
                                      </p:cBhvr>
                                      <p:to>
                                        <p:strVal val="visible"/>
                                      </p:to>
                                    </p:set>
                                    <p:anim calcmode="lin" valueType="num">
                                      <p:cBhvr additive="base">
                                        <p:cTn id="7" dur="500" fill="hold"/>
                                        <p:tgtEl>
                                          <p:spTgt spid="1437699"/>
                                        </p:tgtEl>
                                        <p:attrNameLst>
                                          <p:attrName>ppt_x</p:attrName>
                                        </p:attrNameLst>
                                      </p:cBhvr>
                                      <p:tavLst>
                                        <p:tav tm="0">
                                          <p:val>
                                            <p:strVal val="0-#ppt_w/2"/>
                                          </p:val>
                                        </p:tav>
                                        <p:tav tm="100000">
                                          <p:val>
                                            <p:strVal val="#ppt_x"/>
                                          </p:val>
                                        </p:tav>
                                      </p:tavLst>
                                    </p:anim>
                                    <p:anim calcmode="lin" valueType="num">
                                      <p:cBhvr additive="base">
                                        <p:cTn id="8" dur="500" fill="hold"/>
                                        <p:tgtEl>
                                          <p:spTgt spid="143769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7701"/>
                                        </p:tgtEl>
                                        <p:attrNameLst>
                                          <p:attrName>style.visibility</p:attrName>
                                        </p:attrNameLst>
                                      </p:cBhvr>
                                      <p:to>
                                        <p:strVal val="visible"/>
                                      </p:to>
                                    </p:set>
                                    <p:anim calcmode="lin" valueType="num">
                                      <p:cBhvr additive="base">
                                        <p:cTn id="13" dur="500" fill="hold"/>
                                        <p:tgtEl>
                                          <p:spTgt spid="1437701"/>
                                        </p:tgtEl>
                                        <p:attrNameLst>
                                          <p:attrName>ppt_x</p:attrName>
                                        </p:attrNameLst>
                                      </p:cBhvr>
                                      <p:tavLst>
                                        <p:tav tm="0">
                                          <p:val>
                                            <p:strVal val="0-#ppt_w/2"/>
                                          </p:val>
                                        </p:tav>
                                        <p:tav tm="100000">
                                          <p:val>
                                            <p:strVal val="#ppt_x"/>
                                          </p:val>
                                        </p:tav>
                                      </p:tavLst>
                                    </p:anim>
                                    <p:anim calcmode="lin" valueType="num">
                                      <p:cBhvr additive="base">
                                        <p:cTn id="14" dur="500" fill="hold"/>
                                        <p:tgtEl>
                                          <p:spTgt spid="143770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37700"/>
                                        </p:tgtEl>
                                        <p:attrNameLst>
                                          <p:attrName>style.visibility</p:attrName>
                                        </p:attrNameLst>
                                      </p:cBhvr>
                                      <p:to>
                                        <p:strVal val="visible"/>
                                      </p:to>
                                    </p:set>
                                    <p:anim calcmode="lin" valueType="num">
                                      <p:cBhvr additive="base">
                                        <p:cTn id="19" dur="500" fill="hold"/>
                                        <p:tgtEl>
                                          <p:spTgt spid="1437700"/>
                                        </p:tgtEl>
                                        <p:attrNameLst>
                                          <p:attrName>ppt_x</p:attrName>
                                        </p:attrNameLst>
                                      </p:cBhvr>
                                      <p:tavLst>
                                        <p:tav tm="0">
                                          <p:val>
                                            <p:strVal val="0-#ppt_w/2"/>
                                          </p:val>
                                        </p:tav>
                                        <p:tav tm="100000">
                                          <p:val>
                                            <p:strVal val="#ppt_x"/>
                                          </p:val>
                                        </p:tav>
                                      </p:tavLst>
                                    </p:anim>
                                    <p:anim calcmode="lin" valueType="num">
                                      <p:cBhvr additive="base">
                                        <p:cTn id="20" dur="500" fill="hold"/>
                                        <p:tgtEl>
                                          <p:spTgt spid="14377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7699" grpId="0"/>
      <p:bldP spid="1437700" grpId="0"/>
      <p:bldP spid="1437701" grpId="0"/>
    </p:bldLst>
  </p:timing>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Sagona 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1103</TotalTime>
  <Words>1870</Words>
  <Application>Microsoft Macintosh PowerPoint</Application>
  <PresentationFormat>Geniş ekran</PresentationFormat>
  <Paragraphs>292</Paragraphs>
  <Slides>33</Slides>
  <Notes>20</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2</vt:i4>
      </vt:variant>
      <vt:variant>
        <vt:lpstr>Slayt Başlıkları</vt:lpstr>
      </vt:variant>
      <vt:variant>
        <vt:i4>33</vt:i4>
      </vt:variant>
    </vt:vector>
  </HeadingPairs>
  <TitlesOfParts>
    <vt:vector size="43" baseType="lpstr">
      <vt:lpstr>Arial</vt:lpstr>
      <vt:lpstr>Avenir Next LT Pro</vt:lpstr>
      <vt:lpstr>AvenirNext LT Pro Medium</vt:lpstr>
      <vt:lpstr>Calibri</vt:lpstr>
      <vt:lpstr>Sagona Book</vt:lpstr>
      <vt:lpstr>Times New Roman</vt:lpstr>
      <vt:lpstr>Wingdings</vt:lpstr>
      <vt:lpstr>ExploreVTI</vt:lpstr>
      <vt:lpstr>Clip</vt:lpstr>
      <vt:lpstr>Bitmap Image</vt:lpstr>
      <vt:lpstr>Türk İstatistik Sisteminde Sınıflamalar</vt:lpstr>
      <vt:lpstr>PowerPoint Sunusu</vt:lpstr>
      <vt:lpstr>PowerPoint Sunusu</vt:lpstr>
      <vt:lpstr>PowerPoint Sunusu</vt:lpstr>
      <vt:lpstr>PowerPoint Sunusu</vt:lpstr>
      <vt:lpstr>Sınıflamalar Arası İlişki </vt:lpstr>
      <vt:lpstr>PowerPoint Sunusu</vt:lpstr>
      <vt:lpstr>PowerPoint Sunusu</vt:lpstr>
      <vt:lpstr>PowerPoint Sunusu</vt:lpstr>
      <vt:lpstr>PowerPoint Sunusu</vt:lpstr>
      <vt:lpstr>PowerPoint Sunusu</vt:lpstr>
      <vt:lpstr>PowerPoint Sunusu</vt:lpstr>
      <vt:lpstr>PowerPoint Sunusu</vt:lpstr>
      <vt:lpstr>Dikey Olarak   Bütünleşik    Faaliyetler</vt:lpstr>
      <vt:lpstr>Yatay Olarak Bütünleşik Faaliyetler</vt:lpstr>
      <vt:lpstr>Yatay Bütünleşme; (devamı)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Örnek Faaliyetlerimiz</vt:lpstr>
      <vt:lpstr>Faaliyet Kodlaması</vt:lpstr>
      <vt:lpstr>Faaliyet Kodlaması</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 İstatistik Sisteminde Sınıflamalar</dc:title>
  <dc:creator>AYHAN AYDIN</dc:creator>
  <cp:lastModifiedBy>AYHAN AYDIN</cp:lastModifiedBy>
  <cp:revision>1</cp:revision>
  <dcterms:created xsi:type="dcterms:W3CDTF">2021-10-18T13:27:06Z</dcterms:created>
  <dcterms:modified xsi:type="dcterms:W3CDTF">2021-10-19T07:50:50Z</dcterms:modified>
</cp:coreProperties>
</file>